
<file path=[Content_Types].xml><?xml version="1.0" encoding="utf-8"?>
<Types xmlns="http://schemas.openxmlformats.org/package/2006/content-types">
  <Default Extension="emf" ContentType="image/x-emf"/>
  <Default Extension="jfif" ContentType="image/jpeg"/>
  <Default Extension="jpeg" ContentType="image/jpeg"/>
  <Default Extension="jpg" ContentType="image/jpeg"/>
  <Default Extension="png" ContentType="image/png"/>
  <Default Extension="rels" ContentType="application/vnd.openxmlformats-package.relationships+xml"/>
  <Default Extension="webp" ContentType="image/jpe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29"/>
  </p:notesMasterIdLst>
  <p:sldIdLst>
    <p:sldId id="256" r:id="rId2"/>
    <p:sldId id="1522" r:id="rId3"/>
    <p:sldId id="259" r:id="rId4"/>
    <p:sldId id="260" r:id="rId5"/>
    <p:sldId id="266" r:id="rId6"/>
    <p:sldId id="264" r:id="rId7"/>
    <p:sldId id="265" r:id="rId8"/>
    <p:sldId id="269" r:id="rId9"/>
    <p:sldId id="1513" r:id="rId10"/>
    <p:sldId id="1518" r:id="rId11"/>
    <p:sldId id="270" r:id="rId12"/>
    <p:sldId id="1515" r:id="rId13"/>
    <p:sldId id="1516" r:id="rId14"/>
    <p:sldId id="271" r:id="rId15"/>
    <p:sldId id="1519" r:id="rId16"/>
    <p:sldId id="1505" r:id="rId17"/>
    <p:sldId id="272" r:id="rId18"/>
    <p:sldId id="267" r:id="rId19"/>
    <p:sldId id="1507" r:id="rId20"/>
    <p:sldId id="1508" r:id="rId21"/>
    <p:sldId id="1509" r:id="rId22"/>
    <p:sldId id="1510" r:id="rId23"/>
    <p:sldId id="1511" r:id="rId24"/>
    <p:sldId id="261" r:id="rId25"/>
    <p:sldId id="1506" r:id="rId26"/>
    <p:sldId id="262" r:id="rId27"/>
    <p:sldId id="1520" r:id="rId28"/>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854" autoAdjust="0"/>
    <p:restoredTop sz="60635" autoAdjust="0"/>
  </p:normalViewPr>
  <p:slideViewPr>
    <p:cSldViewPr snapToGrid="0">
      <p:cViewPr varScale="1">
        <p:scale>
          <a:sx n="84" d="100"/>
          <a:sy n="84" d="100"/>
        </p:scale>
        <p:origin x="2064" y="7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37EB8AE6-2B86-2D4C-8F15-F4B70804B4F2}" type="doc">
      <dgm:prSet loTypeId="urn:microsoft.com/office/officeart/2005/8/layout/equation2" loCatId="" qsTypeId="urn:microsoft.com/office/officeart/2005/8/quickstyle/3d3" qsCatId="3D" csTypeId="urn:microsoft.com/office/officeart/2005/8/colors/colorful2" csCatId="colorful" phldr="1"/>
      <dgm:spPr/>
    </dgm:pt>
    <dgm:pt modelId="{3F7F0CE4-B535-FF49-9903-937E871F5629}">
      <dgm:prSet phldrT="[Text]"/>
      <dgm:spPr>
        <a:xfrm>
          <a:off x="1157887" y="425"/>
          <a:ext cx="1374215" cy="1374215"/>
        </a:xfrm>
        <a:prstGeom prst="ellipse">
          <a:avLst/>
        </a:prstGeom>
        <a:solidFill>
          <a:srgbClr val="194160">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a:buNone/>
          </a:pPr>
          <a:r>
            <a:rPr lang="en-US" b="1" dirty="0">
              <a:solidFill>
                <a:srgbClr val="FFFFFE"/>
              </a:solidFill>
              <a:latin typeface="Calibri"/>
              <a:ea typeface="+mn-ea"/>
              <a:cs typeface="+mn-cs"/>
            </a:rPr>
            <a:t>Values</a:t>
          </a:r>
        </a:p>
      </dgm:t>
    </dgm:pt>
    <dgm:pt modelId="{895B7F98-3E93-BA42-844D-E38C95FFF9F2}" type="parTrans" cxnId="{C2EB170B-B47E-8142-B642-83BB5510F29D}">
      <dgm:prSet/>
      <dgm:spPr/>
      <dgm:t>
        <a:bodyPr/>
        <a:lstStyle/>
        <a:p>
          <a:endParaRPr lang="en-US"/>
        </a:p>
      </dgm:t>
    </dgm:pt>
    <dgm:pt modelId="{CDAEBAB2-9101-5345-8D5B-9BA73B13A5F2}" type="sibTrans" cxnId="{C2EB170B-B47E-8142-B642-83BB5510F29D}">
      <dgm:prSet/>
      <dgm:spPr>
        <a:xfrm>
          <a:off x="1446472" y="1486227"/>
          <a:ext cx="797044" cy="797044"/>
        </a:xfrm>
        <a:prstGeom prst="mathPlus">
          <a:avLst/>
        </a:prstGeom>
        <a:solidFill>
          <a:srgbClr val="194160">
            <a:hueOff val="0"/>
            <a:satOff val="0"/>
            <a:lumOff val="0"/>
            <a:alphaOff val="0"/>
          </a:srgb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gm:spPr>
      <dgm:t>
        <a:bodyPr/>
        <a:lstStyle/>
        <a:p>
          <a:pPr>
            <a:buNone/>
          </a:pPr>
          <a:endParaRPr lang="en-US" dirty="0">
            <a:solidFill>
              <a:srgbClr val="FFFFFE"/>
            </a:solidFill>
            <a:latin typeface="Calibri"/>
            <a:ea typeface="+mn-ea"/>
            <a:cs typeface="+mn-cs"/>
          </a:endParaRPr>
        </a:p>
      </dgm:t>
    </dgm:pt>
    <dgm:pt modelId="{A3335277-12B6-584A-B8BA-562BDC2DCE26}">
      <dgm:prSet phldrT="[Text]"/>
      <dgm:spPr>
        <a:xfrm>
          <a:off x="1157887" y="2394858"/>
          <a:ext cx="1374215" cy="1374215"/>
        </a:xfrm>
        <a:prstGeom prst="ellipse">
          <a:avLst/>
        </a:prstGeom>
        <a:solidFill>
          <a:srgbClr val="194160">
            <a:hueOff val="-98850"/>
            <a:satOff val="3572"/>
            <a:lumOff val="7647"/>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a:buNone/>
          </a:pPr>
          <a:r>
            <a:rPr lang="en-US" b="1" dirty="0">
              <a:solidFill>
                <a:srgbClr val="FFFFFE"/>
              </a:solidFill>
              <a:latin typeface="Calibri"/>
              <a:ea typeface="+mn-ea"/>
              <a:cs typeface="+mn-cs"/>
            </a:rPr>
            <a:t>Assumptions</a:t>
          </a:r>
        </a:p>
      </dgm:t>
      <dgm:extLst>
        <a:ext uri="{E40237B7-FDA0-4F09-8148-C483321AD2D9}">
          <dgm14:cNvPr xmlns:dgm14="http://schemas.microsoft.com/office/drawing/2010/diagram" id="0" name="" descr="Infographic: Values plus assumptions combine to produce frames, which are how problems are understood and favored solutions are identified"/>
        </a:ext>
      </dgm:extLst>
    </dgm:pt>
    <dgm:pt modelId="{6B4BF362-C1E7-6C42-A18C-6577439BAC05}" type="parTrans" cxnId="{48B82831-622D-3840-8F5C-1A6F323556D8}">
      <dgm:prSet/>
      <dgm:spPr/>
      <dgm:t>
        <a:bodyPr/>
        <a:lstStyle/>
        <a:p>
          <a:endParaRPr lang="en-US"/>
        </a:p>
      </dgm:t>
    </dgm:pt>
    <dgm:pt modelId="{682349B7-72D1-714D-B4A5-1A853CA9E802}" type="sibTrans" cxnId="{48B82831-622D-3840-8F5C-1A6F323556D8}">
      <dgm:prSet/>
      <dgm:spPr>
        <a:xfrm>
          <a:off x="2738234" y="1629145"/>
          <a:ext cx="437000" cy="511208"/>
        </a:xfrm>
        <a:prstGeom prst="rightArrow">
          <a:avLst>
            <a:gd name="adj1" fmla="val 60000"/>
            <a:gd name="adj2" fmla="val 50000"/>
          </a:avLst>
        </a:prstGeom>
        <a:solidFill>
          <a:srgbClr val="194160">
            <a:hueOff val="-197701"/>
            <a:satOff val="7145"/>
            <a:lumOff val="15295"/>
            <a:alphaOff val="0"/>
          </a:srgb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gm:spPr>
      <dgm:t>
        <a:bodyPr/>
        <a:lstStyle/>
        <a:p>
          <a:pPr>
            <a:buNone/>
          </a:pPr>
          <a:endParaRPr lang="en-US" dirty="0">
            <a:solidFill>
              <a:srgbClr val="FFFFFE"/>
            </a:solidFill>
            <a:latin typeface="Calibri"/>
            <a:ea typeface="+mn-ea"/>
            <a:cs typeface="+mn-cs"/>
          </a:endParaRPr>
        </a:p>
      </dgm:t>
    </dgm:pt>
    <dgm:pt modelId="{00800393-B282-E34B-942A-D4CA916F763F}">
      <dgm:prSet phldrT="[Text]" custT="1"/>
      <dgm:spPr>
        <a:xfrm>
          <a:off x="3356631" y="510534"/>
          <a:ext cx="2748430" cy="2748430"/>
        </a:xfrm>
        <a:prstGeom prst="ellipse">
          <a:avLst/>
        </a:prstGeom>
        <a:solidFill>
          <a:srgbClr val="194160">
            <a:hueOff val="-197701"/>
            <a:satOff val="7145"/>
            <a:lumOff val="15295"/>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gm:spPr>
      <dgm:t>
        <a:bodyPr/>
        <a:lstStyle/>
        <a:p>
          <a:pPr>
            <a:buNone/>
          </a:pPr>
          <a:r>
            <a:rPr lang="en-US" sz="3200" b="1" dirty="0">
              <a:solidFill>
                <a:srgbClr val="FFFFFE"/>
              </a:solidFill>
              <a:latin typeface="Calibri"/>
              <a:ea typeface="+mn-ea"/>
              <a:cs typeface="+mn-cs"/>
            </a:rPr>
            <a:t>Frame</a:t>
          </a:r>
        </a:p>
        <a:p>
          <a:pPr>
            <a:buNone/>
          </a:pPr>
          <a:r>
            <a:rPr lang="en-US" sz="1600" dirty="0">
              <a:solidFill>
                <a:srgbClr val="FFFFFE"/>
              </a:solidFill>
              <a:latin typeface="Calibri"/>
              <a:ea typeface="+mn-ea"/>
              <a:cs typeface="+mn-cs"/>
            </a:rPr>
            <a:t>(How problems are understood and favored solutions identified)</a:t>
          </a:r>
        </a:p>
      </dgm:t>
    </dgm:pt>
    <dgm:pt modelId="{E18D17C9-AE3F-FD46-943A-C7D6BD721101}" type="parTrans" cxnId="{97DBFE09-4971-AE40-9532-7AB55F3545DB}">
      <dgm:prSet/>
      <dgm:spPr/>
      <dgm:t>
        <a:bodyPr/>
        <a:lstStyle/>
        <a:p>
          <a:endParaRPr lang="en-US"/>
        </a:p>
      </dgm:t>
    </dgm:pt>
    <dgm:pt modelId="{73971526-1588-EA4D-94BE-EEB30C235F30}" type="sibTrans" cxnId="{97DBFE09-4971-AE40-9532-7AB55F3545DB}">
      <dgm:prSet/>
      <dgm:spPr/>
      <dgm:t>
        <a:bodyPr/>
        <a:lstStyle/>
        <a:p>
          <a:endParaRPr lang="en-US"/>
        </a:p>
      </dgm:t>
    </dgm:pt>
    <dgm:pt modelId="{D5D936FF-6B98-6D47-B103-7F33174A16D5}" type="pres">
      <dgm:prSet presAssocID="{37EB8AE6-2B86-2D4C-8F15-F4B70804B4F2}" presName="Name0" presStyleCnt="0">
        <dgm:presLayoutVars>
          <dgm:dir/>
          <dgm:resizeHandles val="exact"/>
        </dgm:presLayoutVars>
      </dgm:prSet>
      <dgm:spPr/>
    </dgm:pt>
    <dgm:pt modelId="{006FBE02-D2DC-624E-86BC-DC46755CF94B}" type="pres">
      <dgm:prSet presAssocID="{37EB8AE6-2B86-2D4C-8F15-F4B70804B4F2}" presName="vNodes" presStyleCnt="0"/>
      <dgm:spPr/>
    </dgm:pt>
    <dgm:pt modelId="{9ECC04D5-AA6C-6B43-99D2-3C3617BA929A}" type="pres">
      <dgm:prSet presAssocID="{3F7F0CE4-B535-FF49-9903-937E871F5629}" presName="node" presStyleLbl="node1" presStyleIdx="0" presStyleCnt="3">
        <dgm:presLayoutVars>
          <dgm:bulletEnabled val="1"/>
        </dgm:presLayoutVars>
      </dgm:prSet>
      <dgm:spPr/>
    </dgm:pt>
    <dgm:pt modelId="{10982A90-C905-104C-BC6B-25E8B50C15E0}" type="pres">
      <dgm:prSet presAssocID="{CDAEBAB2-9101-5345-8D5B-9BA73B13A5F2}" presName="spacerT" presStyleCnt="0"/>
      <dgm:spPr/>
    </dgm:pt>
    <dgm:pt modelId="{36F2AC04-59DC-3F41-A5FA-9C5C05587BB8}" type="pres">
      <dgm:prSet presAssocID="{CDAEBAB2-9101-5345-8D5B-9BA73B13A5F2}" presName="sibTrans" presStyleLbl="sibTrans2D1" presStyleIdx="0" presStyleCnt="2"/>
      <dgm:spPr/>
    </dgm:pt>
    <dgm:pt modelId="{5E4724DE-7A57-554D-B6B9-E81DCEDBBCD5}" type="pres">
      <dgm:prSet presAssocID="{CDAEBAB2-9101-5345-8D5B-9BA73B13A5F2}" presName="spacerB" presStyleCnt="0"/>
      <dgm:spPr/>
    </dgm:pt>
    <dgm:pt modelId="{D2085482-D027-BA4A-9020-729C4032E742}" type="pres">
      <dgm:prSet presAssocID="{A3335277-12B6-584A-B8BA-562BDC2DCE26}" presName="node" presStyleLbl="node1" presStyleIdx="1" presStyleCnt="3">
        <dgm:presLayoutVars>
          <dgm:bulletEnabled val="1"/>
        </dgm:presLayoutVars>
      </dgm:prSet>
      <dgm:spPr/>
    </dgm:pt>
    <dgm:pt modelId="{353E2BF8-B93B-6945-854A-09721B84ED0A}" type="pres">
      <dgm:prSet presAssocID="{37EB8AE6-2B86-2D4C-8F15-F4B70804B4F2}" presName="sibTransLast" presStyleLbl="sibTrans2D1" presStyleIdx="1" presStyleCnt="2"/>
      <dgm:spPr/>
    </dgm:pt>
    <dgm:pt modelId="{B658C6C1-60E9-9742-81B8-458B3D466F3F}" type="pres">
      <dgm:prSet presAssocID="{37EB8AE6-2B86-2D4C-8F15-F4B70804B4F2}" presName="connectorText" presStyleLbl="sibTrans2D1" presStyleIdx="1" presStyleCnt="2"/>
      <dgm:spPr/>
    </dgm:pt>
    <dgm:pt modelId="{54E706C0-745F-BD49-994D-070B28789786}" type="pres">
      <dgm:prSet presAssocID="{37EB8AE6-2B86-2D4C-8F15-F4B70804B4F2}" presName="lastNode" presStyleLbl="node1" presStyleIdx="2" presStyleCnt="3">
        <dgm:presLayoutVars>
          <dgm:bulletEnabled val="1"/>
        </dgm:presLayoutVars>
      </dgm:prSet>
      <dgm:spPr/>
    </dgm:pt>
  </dgm:ptLst>
  <dgm:cxnLst>
    <dgm:cxn modelId="{97DBFE09-4971-AE40-9532-7AB55F3545DB}" srcId="{37EB8AE6-2B86-2D4C-8F15-F4B70804B4F2}" destId="{00800393-B282-E34B-942A-D4CA916F763F}" srcOrd="2" destOrd="0" parTransId="{E18D17C9-AE3F-FD46-943A-C7D6BD721101}" sibTransId="{73971526-1588-EA4D-94BE-EEB30C235F30}"/>
    <dgm:cxn modelId="{C2EB170B-B47E-8142-B642-83BB5510F29D}" srcId="{37EB8AE6-2B86-2D4C-8F15-F4B70804B4F2}" destId="{3F7F0CE4-B535-FF49-9903-937E871F5629}" srcOrd="0" destOrd="0" parTransId="{895B7F98-3E93-BA42-844D-E38C95FFF9F2}" sibTransId="{CDAEBAB2-9101-5345-8D5B-9BA73B13A5F2}"/>
    <dgm:cxn modelId="{9B640E1B-D27D-DB40-80DC-A53427AEFF5B}" type="presOf" srcId="{00800393-B282-E34B-942A-D4CA916F763F}" destId="{54E706C0-745F-BD49-994D-070B28789786}" srcOrd="0" destOrd="0" presId="urn:microsoft.com/office/officeart/2005/8/layout/equation2"/>
    <dgm:cxn modelId="{7D570F30-88B3-AC4F-897B-5163C7ADA236}" type="presOf" srcId="{37EB8AE6-2B86-2D4C-8F15-F4B70804B4F2}" destId="{D5D936FF-6B98-6D47-B103-7F33174A16D5}" srcOrd="0" destOrd="0" presId="urn:microsoft.com/office/officeart/2005/8/layout/equation2"/>
    <dgm:cxn modelId="{48B82831-622D-3840-8F5C-1A6F323556D8}" srcId="{37EB8AE6-2B86-2D4C-8F15-F4B70804B4F2}" destId="{A3335277-12B6-584A-B8BA-562BDC2DCE26}" srcOrd="1" destOrd="0" parTransId="{6B4BF362-C1E7-6C42-A18C-6577439BAC05}" sibTransId="{682349B7-72D1-714D-B4A5-1A853CA9E802}"/>
    <dgm:cxn modelId="{56B07545-00DF-6C4E-951E-F37A78DA5E7A}" type="presOf" srcId="{3F7F0CE4-B535-FF49-9903-937E871F5629}" destId="{9ECC04D5-AA6C-6B43-99D2-3C3617BA929A}" srcOrd="0" destOrd="0" presId="urn:microsoft.com/office/officeart/2005/8/layout/equation2"/>
    <dgm:cxn modelId="{02D51C94-1E1E-224A-8C4C-04AF87DF369D}" type="presOf" srcId="{CDAEBAB2-9101-5345-8D5B-9BA73B13A5F2}" destId="{36F2AC04-59DC-3F41-A5FA-9C5C05587BB8}" srcOrd="0" destOrd="0" presId="urn:microsoft.com/office/officeart/2005/8/layout/equation2"/>
    <dgm:cxn modelId="{F849B29C-9C69-8644-A0CF-F950A307A796}" type="presOf" srcId="{682349B7-72D1-714D-B4A5-1A853CA9E802}" destId="{B658C6C1-60E9-9742-81B8-458B3D466F3F}" srcOrd="1" destOrd="0" presId="urn:microsoft.com/office/officeart/2005/8/layout/equation2"/>
    <dgm:cxn modelId="{5ED9A6A8-784F-6E4A-80DD-FEDDCC07CE18}" type="presOf" srcId="{A3335277-12B6-584A-B8BA-562BDC2DCE26}" destId="{D2085482-D027-BA4A-9020-729C4032E742}" srcOrd="0" destOrd="0" presId="urn:microsoft.com/office/officeart/2005/8/layout/equation2"/>
    <dgm:cxn modelId="{8343CAD3-5FE1-C44A-90BC-5EA39EC1E56C}" type="presOf" srcId="{682349B7-72D1-714D-B4A5-1A853CA9E802}" destId="{353E2BF8-B93B-6945-854A-09721B84ED0A}" srcOrd="0" destOrd="0" presId="urn:microsoft.com/office/officeart/2005/8/layout/equation2"/>
    <dgm:cxn modelId="{5478D406-9B2D-7F4C-88C9-D8774D2A7809}" type="presParOf" srcId="{D5D936FF-6B98-6D47-B103-7F33174A16D5}" destId="{006FBE02-D2DC-624E-86BC-DC46755CF94B}" srcOrd="0" destOrd="0" presId="urn:microsoft.com/office/officeart/2005/8/layout/equation2"/>
    <dgm:cxn modelId="{BFABDB8E-A6B4-2D42-ACE5-165402E84C3E}" type="presParOf" srcId="{006FBE02-D2DC-624E-86BC-DC46755CF94B}" destId="{9ECC04D5-AA6C-6B43-99D2-3C3617BA929A}" srcOrd="0" destOrd="0" presId="urn:microsoft.com/office/officeart/2005/8/layout/equation2"/>
    <dgm:cxn modelId="{CC8E0982-8A60-504A-9AA7-B2BF88D773D6}" type="presParOf" srcId="{006FBE02-D2DC-624E-86BC-DC46755CF94B}" destId="{10982A90-C905-104C-BC6B-25E8B50C15E0}" srcOrd="1" destOrd="0" presId="urn:microsoft.com/office/officeart/2005/8/layout/equation2"/>
    <dgm:cxn modelId="{0EE9992D-A167-FB4E-894C-A50E4F3F1486}" type="presParOf" srcId="{006FBE02-D2DC-624E-86BC-DC46755CF94B}" destId="{36F2AC04-59DC-3F41-A5FA-9C5C05587BB8}" srcOrd="2" destOrd="0" presId="urn:microsoft.com/office/officeart/2005/8/layout/equation2"/>
    <dgm:cxn modelId="{1A871EA8-51E5-D04C-88DE-AF267C5D5698}" type="presParOf" srcId="{006FBE02-D2DC-624E-86BC-DC46755CF94B}" destId="{5E4724DE-7A57-554D-B6B9-E81DCEDBBCD5}" srcOrd="3" destOrd="0" presId="urn:microsoft.com/office/officeart/2005/8/layout/equation2"/>
    <dgm:cxn modelId="{299B9BEB-80F4-7E44-8072-51E9D1CC3E33}" type="presParOf" srcId="{006FBE02-D2DC-624E-86BC-DC46755CF94B}" destId="{D2085482-D027-BA4A-9020-729C4032E742}" srcOrd="4" destOrd="0" presId="urn:microsoft.com/office/officeart/2005/8/layout/equation2"/>
    <dgm:cxn modelId="{0336A070-F1B0-8746-8560-7D3272DAB7DA}" type="presParOf" srcId="{D5D936FF-6B98-6D47-B103-7F33174A16D5}" destId="{353E2BF8-B93B-6945-854A-09721B84ED0A}" srcOrd="1" destOrd="0" presId="urn:microsoft.com/office/officeart/2005/8/layout/equation2"/>
    <dgm:cxn modelId="{DEADC4FE-FB9F-714D-9309-1F57009E4D62}" type="presParOf" srcId="{353E2BF8-B93B-6945-854A-09721B84ED0A}" destId="{B658C6C1-60E9-9742-81B8-458B3D466F3F}" srcOrd="0" destOrd="0" presId="urn:microsoft.com/office/officeart/2005/8/layout/equation2"/>
    <dgm:cxn modelId="{6F0B73C9-47D9-D347-B524-980D8E26C4BB}" type="presParOf" srcId="{D5D936FF-6B98-6D47-B103-7F33174A16D5}" destId="{54E706C0-745F-BD49-994D-070B28789786}"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ECC04D5-AA6C-6B43-99D2-3C3617BA929A}">
      <dsp:nvSpPr>
        <dsp:cNvPr id="0" name=""/>
        <dsp:cNvSpPr/>
      </dsp:nvSpPr>
      <dsp:spPr>
        <a:xfrm>
          <a:off x="1230514" y="1452"/>
          <a:ext cx="1113623" cy="1113623"/>
        </a:xfrm>
        <a:prstGeom prst="ellipse">
          <a:avLst/>
        </a:prstGeom>
        <a:solidFill>
          <a:srgbClr val="194160">
            <a:hueOff val="0"/>
            <a:satOff val="0"/>
            <a:lumOff val="0"/>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rgbClr val="FFFFFE"/>
              </a:solidFill>
              <a:latin typeface="Calibri"/>
              <a:ea typeface="+mn-ea"/>
              <a:cs typeface="+mn-cs"/>
            </a:rPr>
            <a:t>Values</a:t>
          </a:r>
        </a:p>
      </dsp:txBody>
      <dsp:txXfrm>
        <a:off x="1393600" y="164538"/>
        <a:ext cx="787451" cy="787451"/>
      </dsp:txXfrm>
    </dsp:sp>
    <dsp:sp modelId="{36F2AC04-59DC-3F41-A5FA-9C5C05587BB8}">
      <dsp:nvSpPr>
        <dsp:cNvPr id="0" name=""/>
        <dsp:cNvSpPr/>
      </dsp:nvSpPr>
      <dsp:spPr>
        <a:xfrm>
          <a:off x="1464375" y="1205502"/>
          <a:ext cx="645901" cy="645901"/>
        </a:xfrm>
        <a:prstGeom prst="mathPlus">
          <a:avLst/>
        </a:prstGeom>
        <a:solidFill>
          <a:srgbClr val="194160">
            <a:hueOff val="0"/>
            <a:satOff val="0"/>
            <a:lumOff val="0"/>
            <a:alphaOff val="0"/>
          </a:srgb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dirty="0">
            <a:solidFill>
              <a:srgbClr val="FFFFFE"/>
            </a:solidFill>
            <a:latin typeface="Calibri"/>
            <a:ea typeface="+mn-ea"/>
            <a:cs typeface="+mn-cs"/>
          </a:endParaRPr>
        </a:p>
      </dsp:txBody>
      <dsp:txXfrm>
        <a:off x="1549989" y="1452495"/>
        <a:ext cx="474673" cy="151915"/>
      </dsp:txXfrm>
    </dsp:sp>
    <dsp:sp modelId="{D2085482-D027-BA4A-9020-729C4032E742}">
      <dsp:nvSpPr>
        <dsp:cNvPr id="0" name=""/>
        <dsp:cNvSpPr/>
      </dsp:nvSpPr>
      <dsp:spPr>
        <a:xfrm>
          <a:off x="1230514" y="1941830"/>
          <a:ext cx="1113623" cy="1113623"/>
        </a:xfrm>
        <a:prstGeom prst="ellipse">
          <a:avLst/>
        </a:prstGeom>
        <a:solidFill>
          <a:srgbClr val="194160">
            <a:hueOff val="-98850"/>
            <a:satOff val="3572"/>
            <a:lumOff val="7647"/>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13970" tIns="13970" rIns="13970" bIns="13970" numCol="1" spcCol="1270" anchor="ctr" anchorCtr="0">
          <a:noAutofit/>
        </a:bodyPr>
        <a:lstStyle/>
        <a:p>
          <a:pPr marL="0" lvl="0" indent="0" algn="ctr" defTabSz="488950">
            <a:lnSpc>
              <a:spcPct val="90000"/>
            </a:lnSpc>
            <a:spcBef>
              <a:spcPct val="0"/>
            </a:spcBef>
            <a:spcAft>
              <a:spcPct val="35000"/>
            </a:spcAft>
            <a:buNone/>
          </a:pPr>
          <a:r>
            <a:rPr lang="en-US" sz="1100" b="1" kern="1200" dirty="0">
              <a:solidFill>
                <a:srgbClr val="FFFFFE"/>
              </a:solidFill>
              <a:latin typeface="Calibri"/>
              <a:ea typeface="+mn-ea"/>
              <a:cs typeface="+mn-cs"/>
            </a:rPr>
            <a:t>Assumptions</a:t>
          </a:r>
        </a:p>
      </dsp:txBody>
      <dsp:txXfrm>
        <a:off x="1393600" y="2104916"/>
        <a:ext cx="787451" cy="787451"/>
      </dsp:txXfrm>
    </dsp:sp>
    <dsp:sp modelId="{353E2BF8-B93B-6945-854A-09721B84ED0A}">
      <dsp:nvSpPr>
        <dsp:cNvPr id="0" name=""/>
        <dsp:cNvSpPr/>
      </dsp:nvSpPr>
      <dsp:spPr>
        <a:xfrm>
          <a:off x="2511182" y="1321319"/>
          <a:ext cx="354132" cy="414268"/>
        </a:xfrm>
        <a:prstGeom prst="rightArrow">
          <a:avLst>
            <a:gd name="adj1" fmla="val 60000"/>
            <a:gd name="adj2" fmla="val 50000"/>
          </a:avLst>
        </a:prstGeom>
        <a:solidFill>
          <a:srgbClr val="194160">
            <a:hueOff val="-197701"/>
            <a:satOff val="7145"/>
            <a:lumOff val="15295"/>
            <a:alphaOff val="0"/>
          </a:srgb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400050">
            <a:lnSpc>
              <a:spcPct val="90000"/>
            </a:lnSpc>
            <a:spcBef>
              <a:spcPct val="0"/>
            </a:spcBef>
            <a:spcAft>
              <a:spcPct val="35000"/>
            </a:spcAft>
            <a:buNone/>
          </a:pPr>
          <a:endParaRPr lang="en-US" sz="900" kern="1200" dirty="0">
            <a:solidFill>
              <a:srgbClr val="FFFFFE"/>
            </a:solidFill>
            <a:latin typeface="Calibri"/>
            <a:ea typeface="+mn-ea"/>
            <a:cs typeface="+mn-cs"/>
          </a:endParaRPr>
        </a:p>
      </dsp:txBody>
      <dsp:txXfrm>
        <a:off x="2511182" y="1404173"/>
        <a:ext cx="247892" cy="248560"/>
      </dsp:txXfrm>
    </dsp:sp>
    <dsp:sp modelId="{54E706C0-745F-BD49-994D-070B28789786}">
      <dsp:nvSpPr>
        <dsp:cNvPr id="0" name=""/>
        <dsp:cNvSpPr/>
      </dsp:nvSpPr>
      <dsp:spPr>
        <a:xfrm>
          <a:off x="3012312" y="414829"/>
          <a:ext cx="2227247" cy="2227247"/>
        </a:xfrm>
        <a:prstGeom prst="ellipse">
          <a:avLst/>
        </a:prstGeom>
        <a:solidFill>
          <a:srgbClr val="194160">
            <a:hueOff val="-197701"/>
            <a:satOff val="7145"/>
            <a:lumOff val="15295"/>
            <a:alphaOff val="0"/>
          </a:srgbClr>
        </a:solidFill>
        <a:ln>
          <a:noFill/>
        </a:ln>
        <a:effectLst>
          <a:outerShdw blurRad="40000" dist="23000" dir="5400000" rotWithShape="0">
            <a:srgbClr val="000000">
              <a:alpha val="35000"/>
            </a:srgb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40640" tIns="40640" rIns="40640" bIns="40640" numCol="1" spcCol="1270" anchor="ctr" anchorCtr="0">
          <a:noAutofit/>
        </a:bodyPr>
        <a:lstStyle/>
        <a:p>
          <a:pPr marL="0" lvl="0" indent="0" algn="ctr" defTabSz="1422400">
            <a:lnSpc>
              <a:spcPct val="90000"/>
            </a:lnSpc>
            <a:spcBef>
              <a:spcPct val="0"/>
            </a:spcBef>
            <a:spcAft>
              <a:spcPct val="35000"/>
            </a:spcAft>
            <a:buNone/>
          </a:pPr>
          <a:r>
            <a:rPr lang="en-US" sz="3200" b="1" kern="1200" dirty="0">
              <a:solidFill>
                <a:srgbClr val="FFFFFE"/>
              </a:solidFill>
              <a:latin typeface="Calibri"/>
              <a:ea typeface="+mn-ea"/>
              <a:cs typeface="+mn-cs"/>
            </a:rPr>
            <a:t>Frame</a:t>
          </a:r>
        </a:p>
        <a:p>
          <a:pPr marL="0" lvl="0" indent="0" algn="ctr" defTabSz="1422400">
            <a:lnSpc>
              <a:spcPct val="90000"/>
            </a:lnSpc>
            <a:spcBef>
              <a:spcPct val="0"/>
            </a:spcBef>
            <a:spcAft>
              <a:spcPct val="35000"/>
            </a:spcAft>
            <a:buNone/>
          </a:pPr>
          <a:r>
            <a:rPr lang="en-US" sz="1600" kern="1200" dirty="0">
              <a:solidFill>
                <a:srgbClr val="FFFFFE"/>
              </a:solidFill>
              <a:latin typeface="Calibri"/>
              <a:ea typeface="+mn-ea"/>
              <a:cs typeface="+mn-cs"/>
            </a:rPr>
            <a:t>(How problems are understood and favored solutions identified)</a:t>
          </a:r>
        </a:p>
      </dsp:txBody>
      <dsp:txXfrm>
        <a:off x="3338485" y="741002"/>
        <a:ext cx="1574901" cy="1574901"/>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10/2/2019</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dirty="0"/>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implicit.harvard.edu/implicit/selectatest.html"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Report No. </a:t>
            </a:r>
            <a:r>
              <a:rPr lang="en-US" sz="1200" kern="1200">
                <a:solidFill>
                  <a:schemeClr val="tx1"/>
                </a:solidFill>
                <a:effectLst/>
                <a:latin typeface="+mn-lt"/>
                <a:ea typeface="+mn-ea"/>
                <a:cs typeface="+mn-cs"/>
              </a:rPr>
              <a:t>FHWA-SA-19-034  </a:t>
            </a:r>
            <a:endParaRPr lang="en-US"/>
          </a:p>
          <a:p>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dirty="0"/>
          </a:p>
        </p:txBody>
      </p:sp>
    </p:spTree>
    <p:extLst>
      <p:ext uri="{BB962C8B-B14F-4D97-AF65-F5344CB8AC3E}">
        <p14:creationId xmlns:p14="http://schemas.microsoft.com/office/powerpoint/2010/main" val="1724951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Sometimes, before trusting relations can be built, we need to take stock of our cultural sensitivity and any underlying biases or assumptions that might be getting in the way of building stronger connections with others. In the workplace and when engaging with the broader public on pedestrian and bicycle issues, you will come across people from every walk of life. Every professional in the transportation field needs to be engaged in ongoing efforts to build cultural sensitivity and competency around equity, diversity, and inclusion.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We will talk more about planning and policy-making through the lens of equity in another class. Here, we’re talking more about how to individuals can adopt more culturally-sensitive mindsets and provide leadership in supporting workplace environments that support diversity and inclusion. There are whole organizations and curricula designed around these concepts so we’re only scratching the surface of the issues, with the goal of helping you to identify future learning opportunities.</a:t>
            </a:r>
            <a:endParaRPr lang="en-US" b="0" dirty="0"/>
          </a:p>
          <a:p>
            <a:endParaRPr lang="en-US" dirty="0"/>
          </a:p>
          <a:p>
            <a:r>
              <a:rPr lang="en-US" b="1" dirty="0"/>
              <a:t>Image source: </a:t>
            </a:r>
            <a:r>
              <a:rPr lang="en-US" b="0" dirty="0"/>
              <a:t>United States Navy. Available: </a:t>
            </a:r>
            <a:r>
              <a:rPr lang="en-US" dirty="0"/>
              <a:t>https://www.msc.navy.mil/sealift/2016/September/inclusion.htm</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10</a:t>
            </a:fld>
            <a:endParaRPr lang="en-US" dirty="0"/>
          </a:p>
        </p:txBody>
      </p:sp>
    </p:spTree>
    <p:extLst>
      <p:ext uri="{BB962C8B-B14F-4D97-AF65-F5344CB8AC3E}">
        <p14:creationId xmlns:p14="http://schemas.microsoft.com/office/powerpoint/2010/main" val="18294267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A first step in building cultural sensitivity is to reflect upon one’s own attitudes, stereotypes, and beliefs. Some of these may be conscious thoughts and values, while others may be more implicit, or unconscious. There are many tools and tests that can help people identify potential implicit biases and to think more deeply and openly about how implicit connections regarding race, gender, disability, age, religion, sexuality, or others might be reflected in our own perspective or practices.</a:t>
            </a:r>
            <a:endParaRPr lang="en-US" b="1" dirty="0"/>
          </a:p>
          <a:p>
            <a:r>
              <a:rPr lang="en-US" b="1" dirty="0"/>
              <a:t>Student Question</a:t>
            </a:r>
            <a:r>
              <a:rPr lang="en-US" dirty="0"/>
              <a:t>: A good individual student exercise would be to take one or more tests from Harvard University’s Project Implicit: https://implicit.harvard.edu/implicit/.</a:t>
            </a:r>
          </a:p>
          <a:p>
            <a:r>
              <a:rPr lang="en-US" dirty="0">
                <a:hlinkClick r:id="rId3"/>
              </a:rPr>
              <a:t> </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dirty="0"/>
          </a:p>
        </p:txBody>
      </p:sp>
    </p:spTree>
    <p:extLst>
      <p:ext uri="{BB962C8B-B14F-4D97-AF65-F5344CB8AC3E}">
        <p14:creationId xmlns:p14="http://schemas.microsoft.com/office/powerpoint/2010/main" val="22828925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In addition to reflecting upon our own cultural identities and attitudes or biases toward other cultural groups, we need to take the time to have a greater appreciation for the history and structures of racial inequity and systemic bias/oppression.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World Trust (and companion site, www.racialequitytools.org) has a very good collection of training materials and resources, including documentary videos and conversation guides, that describe structures of inequity and restorative practices.</a:t>
            </a:r>
            <a:endParaRPr lang="en-US" b="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dirty="0"/>
          </a:p>
        </p:txBody>
      </p:sp>
    </p:spTree>
    <p:extLst>
      <p:ext uri="{BB962C8B-B14F-4D97-AF65-F5344CB8AC3E}">
        <p14:creationId xmlns:p14="http://schemas.microsoft.com/office/powerpoint/2010/main" val="18120306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Too often in the transportation field, we think about equity or social justice as an end-goal or outcome, something we can measure when we look at where we invest our transportation dollars. And we don’t think enough about our upstream practices that are happening year-round, in how we hire, how we speak, who we talk to, and where, that ultimately will influence our work as transportation professionals.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Having a greater cultural sensitivity means using human-oriented language, learning how to work more effectively with those whose backgrounds differ from our own, and creating spaces that respect diversity and encourage inclusion. There are countless ways to put this knowledge into practice in your transportation career, whether you are tasked with figuring out where public meetings are to be set or are engaging with partners or community groups or are writing communications. And ultimately, building these practices into our lives and work will contribute to more equitable transportation outcomes.</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dirty="0"/>
          </a:p>
        </p:txBody>
      </p:sp>
    </p:spTree>
    <p:extLst>
      <p:ext uri="{BB962C8B-B14F-4D97-AF65-F5344CB8AC3E}">
        <p14:creationId xmlns:p14="http://schemas.microsoft.com/office/powerpoint/2010/main" val="39478462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Cultural sensitivity training and practice can help us think about our communication style and the words we choose. We can also consider the overarching frames that are often implicit in our communications.</a:t>
            </a:r>
          </a:p>
          <a:p>
            <a:r>
              <a:rPr lang="en-US" dirty="0"/>
              <a:t>Communication frames define our understanding of problems, may predispose us to certain solutions, activate values in others, and can influence how our messages are interpreted. If we don’t explicitly define our frames, others will draw their own conclusions.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by Nic Ward, Center for Health and Safety Culture, presented originally on April 24, 2019 at the Safe Systems Summit, Durham, NC. Available: https://www.roadsafety.unc.edu/wp-content/uploads/2019/05/Wed-morning-Setting-the-Scene-Ward.pdf</a:t>
            </a:r>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dirty="0"/>
          </a:p>
        </p:txBody>
      </p:sp>
    </p:spTree>
    <p:extLst>
      <p:ext uri="{BB962C8B-B14F-4D97-AF65-F5344CB8AC3E}">
        <p14:creationId xmlns:p14="http://schemas.microsoft.com/office/powerpoint/2010/main" val="4550216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Ian Lockwood is a transportation professional and a cartoonist, whose works speak volumes about the frames used by more traditional transportation engineers, and what that says about their underlying assumptions and values regarding different transportation modes.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Student Question</a:t>
            </a:r>
            <a:r>
              <a:rPr lang="en-US" dirty="0"/>
              <a:t>:</a:t>
            </a:r>
            <a:r>
              <a:rPr lang="en-US" i="1" dirty="0"/>
              <a:t> In looking at these cartoons, what “framing” of values do you see?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Possible answers: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ability to move vehicles quickly through a space is more important than the ability to help people access destinations on foot or by bike.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To improve “service” and the efficiency of a roadway, adding lanes is the best solution, regardless of the impacts on bystanders and the adjacent community.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For further reading, see Ian Lockwood’s piece on Language Reform in the </a:t>
            </a:r>
            <a:r>
              <a:rPr lang="en-US" i="1" dirty="0"/>
              <a:t>ITE Journal</a:t>
            </a:r>
            <a:r>
              <a:rPr lang="en-US" dirty="0"/>
              <a:t>: https://trid.trb.org/view/1441953.</a:t>
            </a:r>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15</a:t>
            </a:fld>
            <a:endParaRPr lang="en-US" dirty="0"/>
          </a:p>
        </p:txBody>
      </p:sp>
    </p:spTree>
    <p:extLst>
      <p:ext uri="{BB962C8B-B14F-4D97-AF65-F5344CB8AC3E}">
        <p14:creationId xmlns:p14="http://schemas.microsoft.com/office/powerpoint/2010/main" val="25120504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0" i="1" dirty="0"/>
              <a:t>This slide has animations.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Recognizing the frames of others helps us to be more attuned to their values, and we can also reflect upon our own frames and what values we want to advance. Transportation leaders aim to frame issues in ways that create momentum and don’t trigger resistance.</a:t>
            </a:r>
            <a:endParaRPr lang="en-US" b="0" dirty="0"/>
          </a:p>
          <a:p>
            <a:r>
              <a:rPr lang="en-US" b="1" dirty="0"/>
              <a:t>Student Question</a:t>
            </a:r>
            <a:r>
              <a:rPr lang="en-US" dirty="0"/>
              <a:t>: </a:t>
            </a:r>
            <a:r>
              <a:rPr lang="en-US" sz="1200" i="1" dirty="0"/>
              <a:t>Which frame gives more energy, motivation, trust, engagement, etc. necessary to change behavior? (road users, stakeholders, etc.)</a:t>
            </a: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Adapted from slides by Nic Ward, Center for Health and Safety Culture, presented originally on April 24, 2019 at the Safe Systems Summit, Durham, NC. Available: https://www.roadsafety.unc.edu/wp-content/uploads/2019/05/Wed-morning-Setting-the-Scene-Ward.pdf</a:t>
            </a:r>
          </a:p>
          <a:p>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dirty="0"/>
          </a:p>
        </p:txBody>
      </p:sp>
    </p:spTree>
    <p:extLst>
      <p:ext uri="{BB962C8B-B14F-4D97-AF65-F5344CB8AC3E}">
        <p14:creationId xmlns:p14="http://schemas.microsoft.com/office/powerpoint/2010/main" val="20003192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i="0" dirty="0"/>
              <a:t>There are many opportunities to consider framing and apply it to improve communications within the context of pedestrian and bicycle planning and design. When we engage new stakeholders, build coalitions, coordinate with partners, and communicate with the public, we use frames to communicate the importance or value of our work or of pedestrian and bicycle travel.</a:t>
            </a:r>
            <a:endParaRPr lang="en-US" b="0" dirty="0"/>
          </a:p>
          <a:p>
            <a:r>
              <a:rPr lang="en-US" b="1" dirty="0"/>
              <a:t>Student Exercise</a:t>
            </a:r>
            <a:r>
              <a:rPr lang="en-US" dirty="0"/>
              <a:t>: </a:t>
            </a:r>
            <a:r>
              <a:rPr lang="en-US" i="1" dirty="0"/>
              <a:t>Imagine that you are the pedestrian and bicycle coordinator for a small town and oversee leading a community meeting to discuss a pedestrian and bicycle trail development project. While there are many supporters of the project, there are also groups with concerns about where the trail will be located, environmental impacts, safety and security, and equity in accessing the trail, and long-term maintenance and costs. You know that if the community does not come together to support the project, then the currently available funds will be redirected elsewhere and the opportunity to improve the network of pedestrian and bicycle facilities will be lost. Work in small groups to fill in the table on the slide, thinking through different stakeholder groups, defining their interest, power, and needs in this (hypothetical) project, and then consider how you might want to frame the discussion for the community meeting.</a:t>
            </a:r>
          </a:p>
          <a:p>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dirty="0"/>
          </a:p>
        </p:txBody>
      </p:sp>
    </p:spTree>
    <p:extLst>
      <p:ext uri="{BB962C8B-B14F-4D97-AF65-F5344CB8AC3E}">
        <p14:creationId xmlns:p14="http://schemas.microsoft.com/office/powerpoint/2010/main" val="365440470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Building trusting relationships with diverse stakeholders, and engendering sensitivity to the values, needs, and frames of other groups is an essential pre-cursor for leaders who are effective project implementers.</a:t>
            </a:r>
          </a:p>
          <a:p>
            <a:r>
              <a:rPr lang="en-US" dirty="0"/>
              <a:t>Another essential leadership trait is awareness of “windows of opportunity” and readiness to jump through them (with your partner groups) when the window opens.</a:t>
            </a:r>
          </a:p>
          <a:p>
            <a:endParaRPr lang="en-US" dirty="0"/>
          </a:p>
          <a:p>
            <a:r>
              <a:rPr lang="en-US" dirty="0"/>
              <a:t>In the next slides, we’ll talk through five windows of opportunity that can be used to advance pedestrian and bicycle initiatives.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dirty="0"/>
          </a:p>
        </p:txBody>
      </p:sp>
    </p:spTree>
    <p:extLst>
      <p:ext uri="{BB962C8B-B14F-4D97-AF65-F5344CB8AC3E}">
        <p14:creationId xmlns:p14="http://schemas.microsoft.com/office/powerpoint/2010/main" val="37727615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Harnessing political events to advance pedestrian and bicycle needs is particularly important for those that go into government or advocacy work. Whether you’re working on the inside or outside of a government agency, staff turnover is an important window of opportunity to build relationships with new staff coming in, and to begin to identify their frames, agendas, and potential for shared goals.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Non-political events and staff turnover, due to hiring or transitioning staff or retirements, can be equally important opportunities to build new partnerships and frame issues.</a:t>
            </a:r>
          </a:p>
          <a:p>
            <a:pPr marL="0" indent="0">
              <a:buFont typeface="Arial" panose="020B0604020202020204" pitchFamily="34" charset="0"/>
              <a:buNone/>
            </a:pPr>
            <a:endParaRPr lang="en-US" dirty="0"/>
          </a:p>
          <a:p>
            <a:pPr marL="0" indent="0">
              <a:buFont typeface="Arial" panose="020B0604020202020204" pitchFamily="34" charset="0"/>
              <a:buNone/>
            </a:pPr>
            <a:r>
              <a:rPr lang="en-US" dirty="0"/>
              <a:t>Walk Boston is an advocacy group that has been particularly effective in cultivating powerful relationships that have led to legislative change and/or leveraged staff turnover. Leading walks with legislators is one example, in a much larger body of efforts over many decades, that points to how the group built trusting relationships. Many consider the foundation laid by Walk Boston to have been an essential ingredient in the passage of the 2014 Healthy Communities Compact legislation, which has solidified significant institutional support for walking and bicycling and led to improved outcomes for pedestrians and bicyclists in the state.</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Walk Boston (2018). “Milestones.” Available: https://walkboston.org/2018/03/08/milestones/ [Accessed July 2019]</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dirty="0"/>
          </a:p>
        </p:txBody>
      </p:sp>
    </p:spTree>
    <p:extLst>
      <p:ext uri="{BB962C8B-B14F-4D97-AF65-F5344CB8AC3E}">
        <p14:creationId xmlns:p14="http://schemas.microsoft.com/office/powerpoint/2010/main" val="21463061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a:t>
            </a:fld>
            <a:endParaRPr lang="en-US" dirty="0"/>
          </a:p>
        </p:txBody>
      </p:sp>
    </p:spTree>
    <p:extLst>
      <p:ext uri="{BB962C8B-B14F-4D97-AF65-F5344CB8AC3E}">
        <p14:creationId xmlns:p14="http://schemas.microsoft.com/office/powerpoint/2010/main" val="22498859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Technology is ever changing, and often becomes the “hot topic” for discussion. Sometimes technology can even become a source of distraction from other important or long-standing issues. Successful leaders find ways to leverage new technology or disruptive forces in ways that can advance existing priorities.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Currently, there is much discussion around “emerging” modes of travel, from dockless bikes to e-scooters to automated vehicles. These bring many challenges for agencies to consider safety, roadway design, equity, etc. and develop new systems and regulations to monitor and enforce compliance, but also re-thinking the ways in which pedestrian and bicycle safety and mobility can be enhanced. For example, the app-based systems used by bike and e-scooter shared system operators generate a wealth of data regarding their users’ trips, distance, time traveled, and route preferences, that can be used to support plans to enhance roadway networks. Many cities have figured out how to partner with private firms to require or receive data to support pedestrian and bicycle improvement projects.</a:t>
            </a:r>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dirty="0"/>
          </a:p>
        </p:txBody>
      </p:sp>
    </p:spTree>
    <p:extLst>
      <p:ext uri="{BB962C8B-B14F-4D97-AF65-F5344CB8AC3E}">
        <p14:creationId xmlns:p14="http://schemas.microsoft.com/office/powerpoint/2010/main" val="102160027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Crisis events—such as the current epidemics faced in the U.S. related to opioid overdoses, obesity, and vulnerable road user fatalities, can be opportunities to advance pedestrian and bicycle initiatives. A key to success lies in finding an effective frame to make the issue relevant and to capture media attention.</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State of Obesity, Reprinted from: NCHS, National Health and Nutrition Examination Survey, 1999-2016</a:t>
            </a:r>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dirty="0"/>
          </a:p>
        </p:txBody>
      </p:sp>
    </p:spTree>
    <p:extLst>
      <p:ext uri="{BB962C8B-B14F-4D97-AF65-F5344CB8AC3E}">
        <p14:creationId xmlns:p14="http://schemas.microsoft.com/office/powerpoint/2010/main" val="28201175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The availability of new sources of funding provide opportunities to develop programs and implement plans. Leaders recognize the opportunity that funding sources can provide and leverage these funds into measurable progress. In each of these examples, transportation leadership used effective framing and trusted partnerships, and sensitivity to political timing and context to generate support to implement the initiatives.</a:t>
            </a:r>
          </a:p>
          <a:p>
            <a:r>
              <a:rPr lang="en-US" b="1" dirty="0"/>
              <a:t>Notes:</a:t>
            </a:r>
            <a:r>
              <a:rPr lang="en-US" dirty="0"/>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One-time grants are single-time funds, typically allocated for a specific project or initiative. Identifying and applying for grants is an effective way to secure funding for collaborative projects or for new and innovative initiatives that are not supported by capital budgets. The City of Durham, NC, received a Bloomberg grant through a bid it placed in the Mayors Challenge contest; Bloomberg awarded funds to be used towards encouraging commuter mode-shift towards transit and sustainable transportation. They were successful in identifying an opportunity to secure funds for a project that otherwise would have been difficult to support.</a:t>
            </a:r>
          </a:p>
          <a:p>
            <a:pPr marL="171450" indent="-171450">
              <a:buFont typeface="Arial" panose="020B0604020202020204" pitchFamily="34" charset="0"/>
              <a:buChar char="•"/>
            </a:pPr>
            <a:r>
              <a:rPr lang="en-US" dirty="0"/>
              <a:t>Raising funds through bonds is also a common approach leaders use to generate funding for infrastructure. The City of Austin is one of many recent examples where bond funds were allocated toward sustainable transportation infrastructure such as improvements around schools (Safe Routes to School). </a:t>
            </a:r>
          </a:p>
          <a:p>
            <a:pPr marL="171450" indent="-171450">
              <a:buFont typeface="Arial" panose="020B0604020202020204" pitchFamily="34" charset="0"/>
              <a:buChar char="•"/>
            </a:pPr>
            <a:r>
              <a:rPr lang="en-US" dirty="0"/>
              <a:t>Budgeting processes can be opportunities for creative project funding. For example, California allows the use of gas tax revenue (officially bookmarked for transportation projects that improve roadways) to be used for pedestrian and bicycle infrastructure including road diets. Though controversial, this is a crucial source of funding for ped-bike planners in California cities.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Bloomberg Philanthropies, Mayors Challenge, 2018 Champion City (Durham, NC)</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t>City of Austin, Texas. (May 5, 2017). “C</a:t>
            </a:r>
            <a:r>
              <a:rPr lang="en-US" sz="1200" b="0" u="none" strike="noStrike" kern="1200" cap="none" dirty="0">
                <a:solidFill>
                  <a:schemeClr val="tx1"/>
                </a:solidFill>
                <a:effectLst/>
                <a:latin typeface="+mn-lt"/>
                <a:ea typeface="+mn-ea"/>
                <a:cs typeface="+mn-cs"/>
              </a:rPr>
              <a:t>ouncil action puts $39M of 2016 bond funding to mobility, safety improvements” Available</a:t>
            </a:r>
            <a:r>
              <a:rPr lang="en-US" sz="1200" b="0" u="none" strike="noStrike" kern="1200" cap="all" dirty="0">
                <a:solidFill>
                  <a:schemeClr val="tx1"/>
                </a:solidFill>
                <a:effectLst/>
                <a:latin typeface="+mn-lt"/>
                <a:ea typeface="+mn-ea"/>
                <a:cs typeface="+mn-cs"/>
              </a:rPr>
              <a:t>: </a:t>
            </a:r>
            <a:r>
              <a:rPr lang="en-US" dirty="0"/>
              <a:t>http://www.austintexas.gov/news/council-action-puts-39m-2016-bond-funding-mobility-safety-improvements</a:t>
            </a:r>
          </a:p>
          <a:p>
            <a:pPr marL="228600" indent="-228600">
              <a:buFont typeface="+mj-lt"/>
              <a:buAutoNum type="arabicPeriod"/>
            </a:pPr>
            <a:r>
              <a:rPr lang="en-US" sz="1200" b="0" i="0" u="none" kern="1200" dirty="0">
                <a:solidFill>
                  <a:schemeClr val="tx1"/>
                </a:solidFill>
                <a:effectLst/>
                <a:latin typeface="+mn-lt"/>
                <a:ea typeface="+mn-ea"/>
                <a:cs typeface="+mn-cs"/>
              </a:rPr>
              <a:t>Steve </a:t>
            </a:r>
            <a:r>
              <a:rPr lang="en-US" sz="1200" b="0" i="0" u="none" kern="1200" dirty="0" err="1">
                <a:solidFill>
                  <a:schemeClr val="tx1"/>
                </a:solidFill>
                <a:effectLst/>
                <a:latin typeface="+mn-lt"/>
                <a:ea typeface="+mn-ea"/>
                <a:cs typeface="+mn-cs"/>
              </a:rPr>
              <a:t>Scauzillo</a:t>
            </a:r>
            <a:r>
              <a:rPr lang="en-US" sz="1200" b="0" i="0" u="none" kern="1200" dirty="0">
                <a:solidFill>
                  <a:schemeClr val="tx1"/>
                </a:solidFill>
                <a:effectLst/>
                <a:latin typeface="+mn-lt"/>
                <a:ea typeface="+mn-ea"/>
                <a:cs typeface="+mn-cs"/>
              </a:rPr>
              <a:t>.</a:t>
            </a:r>
            <a:r>
              <a:rPr lang="en-US" sz="1200" b="0" i="0" kern="1200" dirty="0">
                <a:solidFill>
                  <a:schemeClr val="tx1"/>
                </a:solidFill>
                <a:effectLst/>
                <a:latin typeface="+mn-lt"/>
                <a:ea typeface="+mn-ea"/>
                <a:cs typeface="+mn-cs"/>
              </a:rPr>
              <a:t> (May 2, 2019).</a:t>
            </a:r>
            <a:r>
              <a:rPr lang="en-US" sz="1200" b="0" i="0" u="none" kern="1200" dirty="0">
                <a:solidFill>
                  <a:schemeClr val="tx1"/>
                </a:solidFill>
                <a:effectLst/>
                <a:latin typeface="+mn-lt"/>
                <a:ea typeface="+mn-ea"/>
                <a:cs typeface="+mn-cs"/>
              </a:rPr>
              <a:t> “</a:t>
            </a:r>
            <a:r>
              <a:rPr lang="en-US" sz="1200" b="0" i="0" kern="1200" dirty="0">
                <a:solidFill>
                  <a:schemeClr val="tx1"/>
                </a:solidFill>
                <a:effectLst/>
                <a:latin typeface="+mn-lt"/>
                <a:ea typeface="+mn-ea"/>
                <a:cs typeface="+mn-cs"/>
              </a:rPr>
              <a:t>New roads throughout Southern California are not for cars but can come at the cost of traffic lanes.” Pasadena Star-News. Available: https://www.pasadenastarnews.com/2019/05/01/new-roads-throughout-southern-california-are-not-for-cars-but-come-at-the-cost-of-traffic-lanes/</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dirty="0"/>
          </a:p>
        </p:txBody>
      </p:sp>
    </p:spTree>
    <p:extLst>
      <p:ext uri="{BB962C8B-B14F-4D97-AF65-F5344CB8AC3E}">
        <p14:creationId xmlns:p14="http://schemas.microsoft.com/office/powerpoint/2010/main" val="26736833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There are many opportunities for receiving awards, accolades, and recognition for pedestrian and bicycle achievements. </a:t>
            </a:r>
          </a:p>
          <a:p>
            <a:r>
              <a:rPr lang="en-US" dirty="0"/>
              <a:t>Applications or nominations can provide opportunities for partners to work together and recognize shared interests and positive impacts. Leaders can leverage these “wins” for renewed commitment on ped/bike issues. And with the distribution of awards, there are opportunities to express gratitude and appreciation for partners and further cement strong, positive relationships. </a:t>
            </a:r>
            <a:r>
              <a:rPr lang="en-US" b="0" dirty="0"/>
              <a:t>Examples of longstanding recognition programs include the Walk Friendly Community program and the Bicycle Friendly Community program.</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23</a:t>
            </a:fld>
            <a:endParaRPr lang="en-US" dirty="0"/>
          </a:p>
        </p:txBody>
      </p:sp>
    </p:spTree>
    <p:extLst>
      <p:ext uri="{BB962C8B-B14F-4D97-AF65-F5344CB8AC3E}">
        <p14:creationId xmlns:p14="http://schemas.microsoft.com/office/powerpoint/2010/main" val="64772672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Dedication and commitment for the long haul is also a defining feature of leadership. In many cases, pedestrian and bicycle professionals work quietly behind the scenes for years before the right opportunity arises to advance multimodal initiatives. </a:t>
            </a:r>
          </a:p>
          <a:p>
            <a:endParaRPr lang="en-US" b="0" dirty="0"/>
          </a:p>
          <a:p>
            <a:r>
              <a:rPr lang="en-US" b="0" dirty="0"/>
              <a:t>Such was the case in San Francisco. While the City formally adopted a Vision Zero program in 2014, spearheading major new initiatives to address safety for vulnerable road users, they had been forming partnerships and sharing data long beforehand. When a political opportunity arose to get Mayoral support for Vision Zero, agency staff had already cultivated </a:t>
            </a:r>
            <a:r>
              <a:rPr lang="en-US" dirty="0"/>
              <a:t>established relationships (between Planning, Transit, Public Health, Public Utilities, and other agencies and advocacy organizations), which were leveraged to more quickly implement multifaceted projects.</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Vision Zero SF, (2019). VISION ZERO ACTION STRATEGY: Eliminating Traffic Deaths in San Francisco.</a:t>
            </a:r>
          </a:p>
        </p:txBody>
      </p:sp>
      <p:sp>
        <p:nvSpPr>
          <p:cNvPr id="4" name="Slide Number Placeholder 3"/>
          <p:cNvSpPr>
            <a:spLocks noGrp="1"/>
          </p:cNvSpPr>
          <p:nvPr>
            <p:ph type="sldNum" sz="quarter" idx="5"/>
          </p:nvPr>
        </p:nvSpPr>
        <p:spPr/>
        <p:txBody>
          <a:bodyPr/>
          <a:lstStyle/>
          <a:p>
            <a:fld id="{E5421500-ABA7-4F80-9F33-EE022DA3CCF5}" type="slidenum">
              <a:rPr lang="en-US" smtClean="0"/>
              <a:t>24</a:t>
            </a:fld>
            <a:endParaRPr lang="en-US" dirty="0"/>
          </a:p>
        </p:txBody>
      </p:sp>
    </p:spTree>
    <p:extLst>
      <p:ext uri="{BB962C8B-B14F-4D97-AF65-F5344CB8AC3E}">
        <p14:creationId xmlns:p14="http://schemas.microsoft.com/office/powerpoint/2010/main" val="87616264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Having a “systems” perspective can help pedestrian and bicycle professionals be more effective in transformational change. </a:t>
            </a:r>
            <a:endParaRPr lang="en-US" b="0" dirty="0"/>
          </a:p>
          <a:p>
            <a:r>
              <a:rPr lang="en-US" b="1" dirty="0"/>
              <a:t>Notes</a:t>
            </a:r>
            <a:r>
              <a:rPr lang="en-US" dirty="0"/>
              <a:t>: This table is based on concepts developed by Donna Meadows, who identified key leverage points for intervening in the system, based on her work in systems dynamics. Leadership in changing the system paradigm and purpose and fostering innovation is listed at the top of the hierarchy.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Systems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dirty="0"/>
              <a:t>For more on Donna Meadows theory of leverage points, see: http://donellameadows.org/archives/leverage-points-places-to-intervene-in-a-system/.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dirty="0"/>
          </a:p>
        </p:txBody>
      </p:sp>
    </p:spTree>
    <p:extLst>
      <p:ext uri="{BB962C8B-B14F-4D97-AF65-F5344CB8AC3E}">
        <p14:creationId xmlns:p14="http://schemas.microsoft.com/office/powerpoint/2010/main" val="332291202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dirty="0"/>
          </a:p>
        </p:txBody>
      </p:sp>
    </p:spTree>
    <p:extLst>
      <p:ext uri="{BB962C8B-B14F-4D97-AF65-F5344CB8AC3E}">
        <p14:creationId xmlns:p14="http://schemas.microsoft.com/office/powerpoint/2010/main" val="7754015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27</a:t>
            </a:fld>
            <a:endParaRPr lang="en-US" dirty="0"/>
          </a:p>
        </p:txBody>
      </p:sp>
    </p:spTree>
    <p:extLst>
      <p:ext uri="{BB962C8B-B14F-4D97-AF65-F5344CB8AC3E}">
        <p14:creationId xmlns:p14="http://schemas.microsoft.com/office/powerpoint/2010/main" val="22738048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3</a:t>
            </a:fld>
            <a:endParaRPr lang="en-US" dirty="0"/>
          </a:p>
        </p:txBody>
      </p:sp>
    </p:spTree>
    <p:extLst>
      <p:ext uri="{BB962C8B-B14F-4D97-AF65-F5344CB8AC3E}">
        <p14:creationId xmlns:p14="http://schemas.microsoft.com/office/powerpoint/2010/main" val="21874808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dirty="0"/>
              <a:t>A good rule of thumb is that: 10% of your job will involve applying technical expertise. The other 90% of your job will involve working with others to identify project needs and fiscally-constrained courses of action.</a:t>
            </a:r>
            <a:endParaRPr lang="en-US" b="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dirty="0"/>
          </a:p>
        </p:txBody>
      </p:sp>
    </p:spTree>
    <p:extLst>
      <p:ext uri="{BB962C8B-B14F-4D97-AF65-F5344CB8AC3E}">
        <p14:creationId xmlns:p14="http://schemas.microsoft.com/office/powerpoint/2010/main" val="5226989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a:t>
            </a:r>
            <a:r>
              <a:rPr lang="en-US" sz="1200" kern="1200" dirty="0">
                <a:solidFill>
                  <a:schemeClr val="tx1"/>
                </a:solidFill>
                <a:effectLst/>
                <a:latin typeface="+mn-lt"/>
                <a:ea typeface="+mn-ea"/>
                <a:cs typeface="+mn-cs"/>
              </a:rPr>
              <a:t>Pedestrian and bicycle decision making often crosses organizational boundaries and requires buy in and coordination from local, regional, and state partners. Whether you’re working on a policy change, new legislation, a specific project, or any other task, leadership and partnerships are a necessary ingredient for implementing the plan or project.</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Student Question</a:t>
            </a:r>
            <a:r>
              <a:rPr lang="en-US" dirty="0"/>
              <a:t>: </a:t>
            </a:r>
            <a:r>
              <a:rPr lang="en-US" i="1" dirty="0"/>
              <a:t>I</a:t>
            </a:r>
            <a:r>
              <a:rPr lang="en-US" sz="1200" i="1" kern="1200" dirty="0">
                <a:solidFill>
                  <a:schemeClr val="tx1"/>
                </a:solidFill>
                <a:effectLst/>
                <a:latin typeface="+mn-lt"/>
                <a:ea typeface="+mn-ea"/>
                <a:cs typeface="+mn-cs"/>
              </a:rPr>
              <a:t>f a ped/bike planner wanted to implement a road diet on this street, who do you think they would have to coordinate with to get it done?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Possible student responses: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State DOT if DOT has jurisdiction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Local utilities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Schools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Transit agency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Fire and EMS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Local business owners and adjacent property owners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kern="1200" dirty="0">
                <a:solidFill>
                  <a:schemeClr val="tx1"/>
                </a:solidFill>
                <a:effectLst/>
                <a:latin typeface="+mn-lt"/>
                <a:ea typeface="+mn-ea"/>
                <a:cs typeface="+mn-cs"/>
              </a:rPr>
              <a:t>Not to mention myriad community stakeholders</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dirty="0"/>
          </a:p>
        </p:txBody>
      </p:sp>
    </p:spTree>
    <p:extLst>
      <p:ext uri="{BB962C8B-B14F-4D97-AF65-F5344CB8AC3E}">
        <p14:creationId xmlns:p14="http://schemas.microsoft.com/office/powerpoint/2010/main" val="25745641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Of course, not all partners and relationships are the same, and you can think of your partners and stakeholders along a continuum. </a:t>
            </a:r>
          </a:p>
          <a:p>
            <a:r>
              <a:rPr lang="en-US" dirty="0"/>
              <a:t>At the bottom of the ladder or continuum are more transactional relationships, one time or sporadic engagements with people who you might have little shared language or understanding. Toward the higher end of the relationship ladder are relationships that tend to be more transformational and able to implement shared goals and projects effectively. Leadership and leaders that value higher-order partnerships are essential in moving up the ladder to achieve more transformational change.</a:t>
            </a:r>
          </a:p>
          <a:p>
            <a:r>
              <a:rPr lang="en-US" b="1" dirty="0"/>
              <a:t>Student Question</a:t>
            </a:r>
            <a:r>
              <a:rPr lang="en-US" dirty="0"/>
              <a:t>:</a:t>
            </a:r>
          </a:p>
          <a:p>
            <a:r>
              <a:rPr lang="en-US" i="1" dirty="0"/>
              <a:t>Can you give some examples of practices at the lower end of the spectrum? What happens in ped/bike projects when groups are unaware of others and their actions?</a:t>
            </a:r>
          </a:p>
          <a:p>
            <a:r>
              <a:rPr lang="en-US" i="1" dirty="0"/>
              <a:t>Can you think of any people or places working at the higher end? </a:t>
            </a:r>
          </a:p>
          <a:p>
            <a:r>
              <a:rPr lang="en-US" dirty="0"/>
              <a:t>We’ll show some more examples at the end of this lecture and come back to where these collaborations are on the relationship continuum.</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dirty="0"/>
              <a:t>Bringle, Clayton &amp; Price (2009). </a:t>
            </a:r>
            <a:r>
              <a:rPr lang="en-US" dirty="0"/>
              <a:t>Madison Gable, Service Learning Best Practices, Ole Miss University, </a:t>
            </a:r>
            <a:r>
              <a:rPr lang="en-US" sz="1200" dirty="0"/>
              <a:t>retrieved from http://mclean.olemiss.edu/service-learning-best-practices/.</a:t>
            </a: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dirty="0"/>
          </a:p>
        </p:txBody>
      </p:sp>
    </p:spTree>
    <p:extLst>
      <p:ext uri="{BB962C8B-B14F-4D97-AF65-F5344CB8AC3E}">
        <p14:creationId xmlns:p14="http://schemas.microsoft.com/office/powerpoint/2010/main" val="3557365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When you hear the term “leader,” what do you think of first?</a:t>
            </a:r>
          </a:p>
          <a:p>
            <a:endParaRPr lang="en-US" dirty="0"/>
          </a:p>
          <a:p>
            <a:r>
              <a:rPr lang="en-US" dirty="0"/>
              <a:t>Someone who is strong, influential, powerful? Someone who takes a firm stance? Someone with a great vision?</a:t>
            </a:r>
          </a:p>
          <a:p>
            <a:endParaRPr lang="en-US" dirty="0"/>
          </a:p>
          <a:p>
            <a:r>
              <a:rPr lang="en-US" dirty="0"/>
              <a:t>There are many books dedicated to describing qualities of leaders. Here, we put forward some essential characteristics of leadership:</a:t>
            </a:r>
          </a:p>
          <a:p>
            <a:endParaRPr lang="en-US" dirty="0"/>
          </a:p>
          <a:p>
            <a:r>
              <a:rPr lang="en-US" dirty="0"/>
              <a:t>Leaders seek to build trust. They build bridges between people with different cultures and languages and encourage environments where people can work together for a greater good. They are effective communicators and they recognize windows of opportunity to pursue their goals and objectives. They do all of this with persistence and the recognition that transportation change takes time.</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In the next few slides we will unpack what some of these bullets mean. </a:t>
            </a:r>
            <a:endParaRPr lang="en-US" b="0"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dirty="0"/>
          </a:p>
        </p:txBody>
      </p:sp>
    </p:spTree>
    <p:extLst>
      <p:ext uri="{BB962C8B-B14F-4D97-AF65-F5344CB8AC3E}">
        <p14:creationId xmlns:p14="http://schemas.microsoft.com/office/powerpoint/2010/main" val="42896853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A common adage is that “Collaboration moves at the speed of trust.”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Student Question</a:t>
            </a:r>
            <a:r>
              <a:rPr lang="en-US" dirty="0"/>
              <a:t>: </a:t>
            </a:r>
            <a:r>
              <a:rPr lang="en-US" i="1" dirty="0"/>
              <a:t>Building trust means building and investing in relationships. What does it take to build trust with your partners? What small acts do you see as signs of trust/relation building?</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Potential discussion points/answers: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Being respectful to people, and respecting people’s time.</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Showing gratitude and giving credit to others for their work.</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Owning your mistakes.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Being approachable, listening and being open to ideas from others.</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Showing persistence and not giving up on relationships that are difficult.</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Helping to share data and information that get everyone on the same page or provide a level playing field.</a:t>
            </a:r>
          </a:p>
          <a:p>
            <a:pPr marL="628650" marR="0" lvl="1"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8</a:t>
            </a:fld>
            <a:endParaRPr lang="en-US" dirty="0"/>
          </a:p>
        </p:txBody>
      </p:sp>
    </p:spTree>
    <p:extLst>
      <p:ext uri="{BB962C8B-B14F-4D97-AF65-F5344CB8AC3E}">
        <p14:creationId xmlns:p14="http://schemas.microsoft.com/office/powerpoint/2010/main" val="22785511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One</a:t>
            </a:r>
            <a:r>
              <a:rPr lang="en-US" dirty="0"/>
              <a:t> tested way of building trust in stakeholder group activities is to use a group mapping or group model building exercise (sometimes referred to as a causal loop diagram). This is described in more depth in the Systems thinking module of this course series. In this activity, group members work together to set a focal variable (or goal) and then collectively tell stories about the issues that affect that goal and the relationship to other variables, people, or actions in the “system.” This activity helps people to articulate what they may see as the cause or consequence of an issue in a way that separates individual people and their actions from the problem at hand and orients the group toward collective problem solving and learning together to see a bigger picture. This structured or facilitated exercise can help groups to articulate deep-held but often unexpressed beliefs about how things work or the nature of problems. The exercise puts focus on the paper, rather than on the individuals in the room, so that the conversations orient toward shared goal setting/finding and not on placing blame.</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Systems</a:t>
            </a:r>
          </a:p>
          <a:p>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9</a:t>
            </a:fld>
            <a:endParaRPr lang="en-US" dirty="0"/>
          </a:p>
        </p:txBody>
      </p:sp>
    </p:spTree>
    <p:extLst>
      <p:ext uri="{BB962C8B-B14F-4D97-AF65-F5344CB8AC3E}">
        <p14:creationId xmlns:p14="http://schemas.microsoft.com/office/powerpoint/2010/main" val="264118591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10/2/2019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10/2/2019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10/2/2019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10/2/2019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10/2/2019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10/2/2019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dirty="0"/>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10/2/2019</a:t>
            </a:fld>
            <a:endParaRPr lang="en-US" dirty="0"/>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dirty="0"/>
          </a:p>
        </p:txBody>
      </p:sp>
      <p:sp>
        <p:nvSpPr>
          <p:cNvPr id="10" name="Footer Placeholder 9"/>
          <p:cNvSpPr>
            <a:spLocks noGrp="1"/>
          </p:cNvSpPr>
          <p:nvPr>
            <p:ph type="ftr" sz="quarter" idx="12"/>
          </p:nvPr>
        </p:nvSpPr>
        <p:spPr/>
        <p:txBody>
          <a:bodyPr/>
          <a:lstStyle/>
          <a:p>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10/2/2019</a:t>
            </a:fld>
            <a:endParaRPr lang="en-US" dirty="0"/>
          </a:p>
        </p:txBody>
      </p:sp>
      <p:pic>
        <p:nvPicPr>
          <p:cNvPr id="9" name="Picture 8" descr="FHWA_vertical_2013.eps"/>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implicit.harvard.edu/implicit/"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2.jp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jfif"/><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7.webp"/><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dirty="0"/>
              <a:t>Leadership in Implementation</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312601-617B-493A-B334-838F5212094D}"/>
              </a:ext>
            </a:extLst>
          </p:cNvPr>
          <p:cNvSpPr>
            <a:spLocks noGrp="1"/>
          </p:cNvSpPr>
          <p:nvPr>
            <p:ph type="title"/>
          </p:nvPr>
        </p:nvSpPr>
        <p:spPr/>
        <p:txBody>
          <a:bodyPr/>
          <a:lstStyle/>
          <a:p>
            <a:r>
              <a:rPr lang="en-US" dirty="0"/>
              <a:t>Building Cultural Sensitivity</a:t>
            </a:r>
          </a:p>
        </p:txBody>
      </p:sp>
      <p:sp>
        <p:nvSpPr>
          <p:cNvPr id="4" name="Slide Number Placeholder 3">
            <a:extLst>
              <a:ext uri="{FF2B5EF4-FFF2-40B4-BE49-F238E27FC236}">
                <a16:creationId xmlns:a16="http://schemas.microsoft.com/office/drawing/2014/main" id="{9B995318-601D-4340-97F2-1B435CE88356}"/>
              </a:ext>
            </a:extLst>
          </p:cNvPr>
          <p:cNvSpPr>
            <a:spLocks noGrp="1"/>
          </p:cNvSpPr>
          <p:nvPr>
            <p:ph type="sldNum" sz="quarter" idx="12"/>
          </p:nvPr>
        </p:nvSpPr>
        <p:spPr/>
        <p:txBody>
          <a:bodyPr/>
          <a:lstStyle/>
          <a:p>
            <a:fld id="{588A7B10-5B59-5847-A2D4-DA6B67CC2B64}" type="slidenum">
              <a:rPr lang="en-US" smtClean="0"/>
              <a:t>10</a:t>
            </a:fld>
            <a:endParaRPr lang="en-US" dirty="0"/>
          </a:p>
        </p:txBody>
      </p:sp>
      <p:pic>
        <p:nvPicPr>
          <p:cNvPr id="10" name="Picture 9" descr="A woman presents information about diversity and cultural sensitivity to a group of people ">
            <a:extLst>
              <a:ext uri="{FF2B5EF4-FFF2-40B4-BE49-F238E27FC236}">
                <a16:creationId xmlns:a16="http://schemas.microsoft.com/office/drawing/2014/main" id="{956BDE20-ED7E-484B-B8EC-FA4455A36E70}"/>
              </a:ext>
            </a:extLst>
          </p:cNvPr>
          <p:cNvPicPr>
            <a:picLocks noChangeAspect="1"/>
          </p:cNvPicPr>
          <p:nvPr/>
        </p:nvPicPr>
        <p:blipFill>
          <a:blip r:embed="rId3"/>
          <a:srcRect/>
          <a:stretch/>
        </p:blipFill>
        <p:spPr>
          <a:xfrm>
            <a:off x="1866083" y="1099277"/>
            <a:ext cx="4930471" cy="3522280"/>
          </a:xfrm>
          <a:prstGeom prst="rect">
            <a:avLst/>
          </a:prstGeom>
        </p:spPr>
      </p:pic>
      <p:sp>
        <p:nvSpPr>
          <p:cNvPr id="3" name="TextBox 2">
            <a:extLst>
              <a:ext uri="{FF2B5EF4-FFF2-40B4-BE49-F238E27FC236}">
                <a16:creationId xmlns:a16="http://schemas.microsoft.com/office/drawing/2014/main" id="{C27E72EC-7835-495C-B73B-F35C507F08CD}"/>
              </a:ext>
            </a:extLst>
          </p:cNvPr>
          <p:cNvSpPr txBox="1"/>
          <p:nvPr/>
        </p:nvSpPr>
        <p:spPr>
          <a:xfrm>
            <a:off x="4614827" y="4570753"/>
            <a:ext cx="2181727" cy="261610"/>
          </a:xfrm>
          <a:prstGeom prst="rect">
            <a:avLst/>
          </a:prstGeom>
          <a:noFill/>
        </p:spPr>
        <p:txBody>
          <a:bodyPr wrap="square" rtlCol="0">
            <a:spAutoFit/>
          </a:bodyPr>
          <a:lstStyle/>
          <a:p>
            <a:pPr algn="r"/>
            <a:r>
              <a:rPr lang="en-US" sz="1050" i="1" dirty="0"/>
              <a:t>Msc.navy.mil – Bill Mesta</a:t>
            </a:r>
          </a:p>
        </p:txBody>
      </p:sp>
    </p:spTree>
    <p:extLst>
      <p:ext uri="{BB962C8B-B14F-4D97-AF65-F5344CB8AC3E}">
        <p14:creationId xmlns:p14="http://schemas.microsoft.com/office/powerpoint/2010/main" val="42588984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A75AF-10F7-4FD6-B78B-3FE79BBDC198}"/>
              </a:ext>
            </a:extLst>
          </p:cNvPr>
          <p:cNvSpPr>
            <a:spLocks noGrp="1"/>
          </p:cNvSpPr>
          <p:nvPr>
            <p:ph type="title"/>
          </p:nvPr>
        </p:nvSpPr>
        <p:spPr/>
        <p:txBody>
          <a:bodyPr/>
          <a:lstStyle/>
          <a:p>
            <a:r>
              <a:rPr lang="en-US" dirty="0"/>
              <a:t>Building Cultural Sensitivity</a:t>
            </a:r>
          </a:p>
        </p:txBody>
      </p:sp>
      <p:sp>
        <p:nvSpPr>
          <p:cNvPr id="3" name="Content Placeholder 2">
            <a:extLst>
              <a:ext uri="{FF2B5EF4-FFF2-40B4-BE49-F238E27FC236}">
                <a16:creationId xmlns:a16="http://schemas.microsoft.com/office/drawing/2014/main" id="{68751880-D45B-4650-97CC-A42DD9BCD51E}"/>
              </a:ext>
            </a:extLst>
          </p:cNvPr>
          <p:cNvSpPr>
            <a:spLocks noGrp="1"/>
          </p:cNvSpPr>
          <p:nvPr>
            <p:ph idx="1"/>
          </p:nvPr>
        </p:nvSpPr>
        <p:spPr>
          <a:xfrm>
            <a:off x="281115" y="4521458"/>
            <a:ext cx="7776786" cy="517849"/>
          </a:xfrm>
        </p:spPr>
        <p:txBody>
          <a:bodyPr>
            <a:normAutofit fontScale="92500"/>
          </a:bodyPr>
          <a:lstStyle/>
          <a:p>
            <a:pPr marL="114300" indent="0" algn="ctr">
              <a:buNone/>
            </a:pPr>
            <a:r>
              <a:rPr lang="en-US" dirty="0"/>
              <a:t>Examine your implicit biases: </a:t>
            </a:r>
            <a:r>
              <a:rPr lang="en-US" dirty="0">
                <a:hlinkClick r:id="rId3"/>
              </a:rPr>
              <a:t>https://implicit.harvard.edu/implicit/</a:t>
            </a:r>
            <a:endParaRPr lang="en-US" dirty="0"/>
          </a:p>
        </p:txBody>
      </p:sp>
      <p:sp>
        <p:nvSpPr>
          <p:cNvPr id="4" name="Slide Number Placeholder 3">
            <a:extLst>
              <a:ext uri="{FF2B5EF4-FFF2-40B4-BE49-F238E27FC236}">
                <a16:creationId xmlns:a16="http://schemas.microsoft.com/office/drawing/2014/main" id="{4E687871-18BA-4F47-A703-DFBEE42B9F2E}"/>
              </a:ext>
            </a:extLst>
          </p:cNvPr>
          <p:cNvSpPr>
            <a:spLocks noGrp="1"/>
          </p:cNvSpPr>
          <p:nvPr>
            <p:ph type="sldNum" sz="quarter" idx="12"/>
          </p:nvPr>
        </p:nvSpPr>
        <p:spPr/>
        <p:txBody>
          <a:bodyPr/>
          <a:lstStyle/>
          <a:p>
            <a:fld id="{588A7B10-5B59-5847-A2D4-DA6B67CC2B64}" type="slidenum">
              <a:rPr lang="en-US" smtClean="0"/>
              <a:t>11</a:t>
            </a:fld>
            <a:endParaRPr lang="en-US" dirty="0"/>
          </a:p>
        </p:txBody>
      </p:sp>
      <p:pic>
        <p:nvPicPr>
          <p:cNvPr id="5" name="Content Placeholder 5" descr="Infographic. &quot;Implicit Bias Is...   Attitudes, Stereotypes, &amp; Beliefs that can affect how we treat others. Implicit bias is not intentional, but it can still impact how we judge others based on factors such as: race, ability, gender, culture, language.&quot;">
            <a:extLst>
              <a:ext uri="{FF2B5EF4-FFF2-40B4-BE49-F238E27FC236}">
                <a16:creationId xmlns:a16="http://schemas.microsoft.com/office/drawing/2014/main" id="{ECE801C7-EA54-415C-AA0A-F10430A8F078}"/>
              </a:ext>
            </a:extLst>
          </p:cNvPr>
          <p:cNvPicPr>
            <a:picLocks noChangeAspect="1"/>
          </p:cNvPicPr>
          <p:nvPr/>
        </p:nvPicPr>
        <p:blipFill rotWithShape="1">
          <a:blip r:embed="rId4"/>
          <a:srcRect b="36493"/>
          <a:stretch/>
        </p:blipFill>
        <p:spPr>
          <a:xfrm>
            <a:off x="2052734" y="1063229"/>
            <a:ext cx="4012163" cy="3182875"/>
          </a:xfrm>
          <a:prstGeom prst="rect">
            <a:avLst/>
          </a:prstGeom>
        </p:spPr>
      </p:pic>
      <p:sp>
        <p:nvSpPr>
          <p:cNvPr id="6" name="TextBox 5">
            <a:extLst>
              <a:ext uri="{FF2B5EF4-FFF2-40B4-BE49-F238E27FC236}">
                <a16:creationId xmlns:a16="http://schemas.microsoft.com/office/drawing/2014/main" id="{2139F98C-DE98-490A-B56E-78517DADD026}"/>
              </a:ext>
            </a:extLst>
          </p:cNvPr>
          <p:cNvSpPr txBox="1"/>
          <p:nvPr/>
        </p:nvSpPr>
        <p:spPr>
          <a:xfrm>
            <a:off x="4349885" y="4204093"/>
            <a:ext cx="1933074" cy="261610"/>
          </a:xfrm>
          <a:prstGeom prst="rect">
            <a:avLst/>
          </a:prstGeom>
          <a:noFill/>
        </p:spPr>
        <p:txBody>
          <a:bodyPr wrap="square" rtlCol="0">
            <a:spAutoFit/>
          </a:bodyPr>
          <a:lstStyle/>
          <a:p>
            <a:r>
              <a:rPr lang="en-US" sz="1050" dirty="0"/>
              <a:t>Source: preventexpulsion.org</a:t>
            </a:r>
          </a:p>
        </p:txBody>
      </p:sp>
    </p:spTree>
    <p:extLst>
      <p:ext uri="{BB962C8B-B14F-4D97-AF65-F5344CB8AC3E}">
        <p14:creationId xmlns:p14="http://schemas.microsoft.com/office/powerpoint/2010/main" val="272242862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A75AF-10F7-4FD6-B78B-3FE79BBDC198}"/>
              </a:ext>
            </a:extLst>
          </p:cNvPr>
          <p:cNvSpPr>
            <a:spLocks noGrp="1"/>
          </p:cNvSpPr>
          <p:nvPr>
            <p:ph type="title"/>
          </p:nvPr>
        </p:nvSpPr>
        <p:spPr/>
        <p:txBody>
          <a:bodyPr/>
          <a:lstStyle/>
          <a:p>
            <a:r>
              <a:rPr lang="en-US" dirty="0"/>
              <a:t>Building Cultural Sensitivity</a:t>
            </a:r>
          </a:p>
        </p:txBody>
      </p:sp>
      <p:sp>
        <p:nvSpPr>
          <p:cNvPr id="3" name="Content Placeholder 2">
            <a:extLst>
              <a:ext uri="{FF2B5EF4-FFF2-40B4-BE49-F238E27FC236}">
                <a16:creationId xmlns:a16="http://schemas.microsoft.com/office/drawing/2014/main" id="{68751880-D45B-4650-97CC-A42DD9BCD51E}"/>
              </a:ext>
            </a:extLst>
          </p:cNvPr>
          <p:cNvSpPr>
            <a:spLocks noGrp="1"/>
          </p:cNvSpPr>
          <p:nvPr>
            <p:ph idx="1"/>
          </p:nvPr>
        </p:nvSpPr>
        <p:spPr>
          <a:xfrm>
            <a:off x="359508" y="1063229"/>
            <a:ext cx="7620000" cy="3737371"/>
          </a:xfrm>
        </p:spPr>
        <p:txBody>
          <a:bodyPr>
            <a:normAutofit/>
          </a:bodyPr>
          <a:lstStyle/>
          <a:p>
            <a:r>
              <a:rPr lang="en-US" dirty="0"/>
              <a:t>Develop appreciation for the history and structures of racial inequity and systemic bias/oppression</a:t>
            </a:r>
          </a:p>
          <a:p>
            <a:endParaRPr lang="en-US" dirty="0"/>
          </a:p>
        </p:txBody>
      </p:sp>
      <p:sp>
        <p:nvSpPr>
          <p:cNvPr id="4" name="Slide Number Placeholder 3">
            <a:extLst>
              <a:ext uri="{FF2B5EF4-FFF2-40B4-BE49-F238E27FC236}">
                <a16:creationId xmlns:a16="http://schemas.microsoft.com/office/drawing/2014/main" id="{4E687871-18BA-4F47-A703-DFBEE42B9F2E}"/>
              </a:ext>
            </a:extLst>
          </p:cNvPr>
          <p:cNvSpPr>
            <a:spLocks noGrp="1"/>
          </p:cNvSpPr>
          <p:nvPr>
            <p:ph type="sldNum" sz="quarter" idx="12"/>
          </p:nvPr>
        </p:nvSpPr>
        <p:spPr/>
        <p:txBody>
          <a:bodyPr/>
          <a:lstStyle/>
          <a:p>
            <a:fld id="{588A7B10-5B59-5847-A2D4-DA6B67CC2B64}" type="slidenum">
              <a:rPr lang="en-US" smtClean="0"/>
              <a:t>12</a:t>
            </a:fld>
            <a:endParaRPr lang="en-US" dirty="0"/>
          </a:p>
        </p:txBody>
      </p:sp>
      <p:pic>
        <p:nvPicPr>
          <p:cNvPr id="6" name="Picture 5" descr="Infographic. Explains the history and structures of racial inequity and systemic bias/oppression. On the outside are the words culture, identity, and history. There are two loops: internal, and external. They are joined together by the words power, and economics. On the inside of the internal loop are the words bias, privilege, and internalized racism. On the inside of the external loop are the words, interpersonal, institutional, and structural. &#10;">
            <a:extLst>
              <a:ext uri="{FF2B5EF4-FFF2-40B4-BE49-F238E27FC236}">
                <a16:creationId xmlns:a16="http://schemas.microsoft.com/office/drawing/2014/main" id="{0876C373-0563-4412-830C-3F2704975BAA}"/>
              </a:ext>
            </a:extLst>
          </p:cNvPr>
          <p:cNvPicPr>
            <a:picLocks noChangeAspect="1"/>
          </p:cNvPicPr>
          <p:nvPr/>
        </p:nvPicPr>
        <p:blipFill>
          <a:blip r:embed="rId3"/>
          <a:stretch>
            <a:fillRect/>
          </a:stretch>
        </p:blipFill>
        <p:spPr>
          <a:xfrm>
            <a:off x="2189746" y="1920479"/>
            <a:ext cx="4040947" cy="2914144"/>
          </a:xfrm>
          <a:prstGeom prst="rect">
            <a:avLst/>
          </a:prstGeom>
        </p:spPr>
      </p:pic>
      <p:sp>
        <p:nvSpPr>
          <p:cNvPr id="7" name="TextBox 6">
            <a:extLst>
              <a:ext uri="{FF2B5EF4-FFF2-40B4-BE49-F238E27FC236}">
                <a16:creationId xmlns:a16="http://schemas.microsoft.com/office/drawing/2014/main" id="{C4464A45-2370-49B5-A5CF-2AEE56399642}"/>
              </a:ext>
            </a:extLst>
          </p:cNvPr>
          <p:cNvSpPr txBox="1"/>
          <p:nvPr/>
        </p:nvSpPr>
        <p:spPr>
          <a:xfrm>
            <a:off x="3543641" y="4856131"/>
            <a:ext cx="2687052" cy="253916"/>
          </a:xfrm>
          <a:prstGeom prst="rect">
            <a:avLst/>
          </a:prstGeom>
          <a:noFill/>
        </p:spPr>
        <p:txBody>
          <a:bodyPr wrap="square" rtlCol="0">
            <a:spAutoFit/>
          </a:bodyPr>
          <a:lstStyle/>
          <a:p>
            <a:pPr algn="r"/>
            <a:r>
              <a:rPr lang="en-US" sz="1050" i="1" dirty="0"/>
              <a:t>World-trust.org – World Trust</a:t>
            </a:r>
          </a:p>
        </p:txBody>
      </p:sp>
    </p:spTree>
    <p:extLst>
      <p:ext uri="{BB962C8B-B14F-4D97-AF65-F5344CB8AC3E}">
        <p14:creationId xmlns:p14="http://schemas.microsoft.com/office/powerpoint/2010/main" val="17765496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5A75AF-10F7-4FD6-B78B-3FE79BBDC198}"/>
              </a:ext>
            </a:extLst>
          </p:cNvPr>
          <p:cNvSpPr>
            <a:spLocks noGrp="1"/>
          </p:cNvSpPr>
          <p:nvPr>
            <p:ph type="title"/>
          </p:nvPr>
        </p:nvSpPr>
        <p:spPr/>
        <p:txBody>
          <a:bodyPr/>
          <a:lstStyle/>
          <a:p>
            <a:r>
              <a:rPr lang="en-US" dirty="0"/>
              <a:t>Building Cultural Sensitivity</a:t>
            </a:r>
          </a:p>
        </p:txBody>
      </p:sp>
      <p:sp>
        <p:nvSpPr>
          <p:cNvPr id="3" name="Content Placeholder 2">
            <a:extLst>
              <a:ext uri="{FF2B5EF4-FFF2-40B4-BE49-F238E27FC236}">
                <a16:creationId xmlns:a16="http://schemas.microsoft.com/office/drawing/2014/main" id="{68751880-D45B-4650-97CC-A42DD9BCD51E}"/>
              </a:ext>
            </a:extLst>
          </p:cNvPr>
          <p:cNvSpPr>
            <a:spLocks noGrp="1"/>
          </p:cNvSpPr>
          <p:nvPr>
            <p:ph idx="1"/>
          </p:nvPr>
        </p:nvSpPr>
        <p:spPr/>
        <p:txBody>
          <a:bodyPr>
            <a:normAutofit/>
          </a:bodyPr>
          <a:lstStyle/>
          <a:p>
            <a:r>
              <a:rPr lang="en-US" dirty="0"/>
              <a:t>Adapt behaviors to work more effectively with people with different social identities and cultures </a:t>
            </a:r>
          </a:p>
          <a:p>
            <a:r>
              <a:rPr lang="en-US" dirty="0"/>
              <a:t>Create spaces and structures that respect diversity and encourage inclusion</a:t>
            </a:r>
          </a:p>
          <a:p>
            <a:endParaRPr lang="en-US" dirty="0"/>
          </a:p>
          <a:p>
            <a:pPr lvl="1"/>
            <a:endParaRPr lang="en-US" dirty="0"/>
          </a:p>
          <a:p>
            <a:endParaRPr lang="en-US" dirty="0"/>
          </a:p>
        </p:txBody>
      </p:sp>
      <p:sp>
        <p:nvSpPr>
          <p:cNvPr id="4" name="Slide Number Placeholder 3">
            <a:extLst>
              <a:ext uri="{FF2B5EF4-FFF2-40B4-BE49-F238E27FC236}">
                <a16:creationId xmlns:a16="http://schemas.microsoft.com/office/drawing/2014/main" id="{4E687871-18BA-4F47-A703-DFBEE42B9F2E}"/>
              </a:ext>
            </a:extLst>
          </p:cNvPr>
          <p:cNvSpPr>
            <a:spLocks noGrp="1"/>
          </p:cNvSpPr>
          <p:nvPr>
            <p:ph type="sldNum" sz="quarter" idx="12"/>
          </p:nvPr>
        </p:nvSpPr>
        <p:spPr/>
        <p:txBody>
          <a:bodyPr/>
          <a:lstStyle/>
          <a:p>
            <a:fld id="{588A7B10-5B59-5847-A2D4-DA6B67CC2B64}" type="slidenum">
              <a:rPr lang="en-US" smtClean="0"/>
              <a:t>13</a:t>
            </a:fld>
            <a:endParaRPr lang="en-US" dirty="0"/>
          </a:p>
        </p:txBody>
      </p:sp>
      <p:pic>
        <p:nvPicPr>
          <p:cNvPr id="6" name="Picture 5" descr="People listen to a man on stage give a presentation. A woman in a wheelchair listens from the aisle in between two groupings of chairs. ">
            <a:extLst>
              <a:ext uri="{FF2B5EF4-FFF2-40B4-BE49-F238E27FC236}">
                <a16:creationId xmlns:a16="http://schemas.microsoft.com/office/drawing/2014/main" id="{A5D5131F-80CB-4743-BC31-B6384517D883}"/>
              </a:ext>
            </a:extLst>
          </p:cNvPr>
          <p:cNvPicPr>
            <a:picLocks noChangeAspect="1"/>
          </p:cNvPicPr>
          <p:nvPr/>
        </p:nvPicPr>
        <p:blipFill>
          <a:blip r:embed="rId3"/>
          <a:srcRect/>
          <a:stretch/>
        </p:blipFill>
        <p:spPr>
          <a:xfrm>
            <a:off x="3611640" y="2429770"/>
            <a:ext cx="3554509" cy="2370829"/>
          </a:xfrm>
          <a:prstGeom prst="rect">
            <a:avLst/>
          </a:prstGeom>
        </p:spPr>
      </p:pic>
      <p:sp>
        <p:nvSpPr>
          <p:cNvPr id="5" name="TextBox 4">
            <a:extLst>
              <a:ext uri="{FF2B5EF4-FFF2-40B4-BE49-F238E27FC236}">
                <a16:creationId xmlns:a16="http://schemas.microsoft.com/office/drawing/2014/main" id="{16F3F603-02D9-4949-9D4A-BDC4C099CE8E}"/>
              </a:ext>
            </a:extLst>
          </p:cNvPr>
          <p:cNvSpPr txBox="1"/>
          <p:nvPr/>
        </p:nvSpPr>
        <p:spPr>
          <a:xfrm>
            <a:off x="4957188" y="4806716"/>
            <a:ext cx="2286000" cy="261610"/>
          </a:xfrm>
          <a:prstGeom prst="rect">
            <a:avLst/>
          </a:prstGeom>
          <a:noFill/>
        </p:spPr>
        <p:txBody>
          <a:bodyPr wrap="square" rtlCol="0">
            <a:spAutoFit/>
          </a:bodyPr>
          <a:lstStyle/>
          <a:p>
            <a:pPr algn="r"/>
            <a:r>
              <a:rPr lang="en-US" sz="1050" i="1" dirty="0"/>
              <a:t>Skift.com – Sheryll Poe</a:t>
            </a:r>
          </a:p>
        </p:txBody>
      </p:sp>
    </p:spTree>
    <p:extLst>
      <p:ext uri="{BB962C8B-B14F-4D97-AF65-F5344CB8AC3E}">
        <p14:creationId xmlns:p14="http://schemas.microsoft.com/office/powerpoint/2010/main" val="7274304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5840A1-B527-4098-9FCD-E8E5C49C1B65}"/>
              </a:ext>
            </a:extLst>
          </p:cNvPr>
          <p:cNvSpPr>
            <a:spLocks noGrp="1"/>
          </p:cNvSpPr>
          <p:nvPr>
            <p:ph type="title"/>
          </p:nvPr>
        </p:nvSpPr>
        <p:spPr>
          <a:xfrm>
            <a:off x="359508" y="205979"/>
            <a:ext cx="7114312" cy="1333572"/>
          </a:xfrm>
        </p:spPr>
        <p:txBody>
          <a:bodyPr/>
          <a:lstStyle/>
          <a:p>
            <a:r>
              <a:rPr lang="en-US" dirty="0"/>
              <a:t>Framing Communications Effectively</a:t>
            </a:r>
          </a:p>
        </p:txBody>
      </p:sp>
      <p:sp>
        <p:nvSpPr>
          <p:cNvPr id="4" name="Slide Number Placeholder 3">
            <a:extLst>
              <a:ext uri="{FF2B5EF4-FFF2-40B4-BE49-F238E27FC236}">
                <a16:creationId xmlns:a16="http://schemas.microsoft.com/office/drawing/2014/main" id="{F23246FD-745E-425D-89B3-F974D61F815A}"/>
              </a:ext>
            </a:extLst>
          </p:cNvPr>
          <p:cNvSpPr>
            <a:spLocks noGrp="1"/>
          </p:cNvSpPr>
          <p:nvPr>
            <p:ph type="sldNum" sz="quarter" idx="12"/>
          </p:nvPr>
        </p:nvSpPr>
        <p:spPr/>
        <p:txBody>
          <a:bodyPr/>
          <a:lstStyle/>
          <a:p>
            <a:fld id="{588A7B10-5B59-5847-A2D4-DA6B67CC2B64}" type="slidenum">
              <a:rPr lang="en-US" smtClean="0"/>
              <a:t>14</a:t>
            </a:fld>
            <a:endParaRPr lang="en-US" dirty="0"/>
          </a:p>
        </p:txBody>
      </p:sp>
      <p:sp>
        <p:nvSpPr>
          <p:cNvPr id="7" name="Text Placeholder 8">
            <a:extLst>
              <a:ext uri="{FF2B5EF4-FFF2-40B4-BE49-F238E27FC236}">
                <a16:creationId xmlns:a16="http://schemas.microsoft.com/office/drawing/2014/main" id="{04BEB26A-7479-1E4B-B516-73C5AD346BA9}"/>
              </a:ext>
            </a:extLst>
          </p:cNvPr>
          <p:cNvSpPr>
            <a:spLocks noGrp="1"/>
          </p:cNvSpPr>
          <p:nvPr/>
        </p:nvSpPr>
        <p:spPr>
          <a:xfrm>
            <a:off x="172367" y="1427582"/>
            <a:ext cx="3606531" cy="3376066"/>
          </a:xfrm>
          <a:prstGeom prst="rect">
            <a:avLst/>
          </a:prstGeom>
        </p:spPr>
        <p:txBody>
          <a:bodyPr vert="horz" lIns="91440" tIns="45720" rIns="91440" bIns="45720" rtlCol="0">
            <a:normAutofit fontScale="92500" lnSpcReduction="10000"/>
          </a:bodyPr>
          <a:lstStyle>
            <a:lvl1pPr marL="257162" indent="-257162" algn="l" defTabSz="342884"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4" rtl="0" eaLnBrk="1" latinLnBrk="0" hangingPunct="1">
              <a:spcBef>
                <a:spcPct val="20000"/>
              </a:spcBef>
              <a:buFont typeface="Arial"/>
              <a:buChar char="–"/>
              <a:defRPr sz="2100" kern="1200">
                <a:solidFill>
                  <a:schemeClr val="tx1"/>
                </a:solidFill>
                <a:latin typeface="+mn-lt"/>
                <a:ea typeface="+mn-ea"/>
                <a:cs typeface="+mn-cs"/>
              </a:defRPr>
            </a:lvl2pPr>
            <a:lvl3pPr marL="857207" indent="-171442" algn="l" defTabSz="342884" rtl="0" eaLnBrk="1" latinLnBrk="0" hangingPunct="1">
              <a:spcBef>
                <a:spcPct val="20000"/>
              </a:spcBef>
              <a:buFont typeface="Arial"/>
              <a:buChar char="•"/>
              <a:defRPr sz="1800" kern="1200">
                <a:solidFill>
                  <a:schemeClr val="tx1"/>
                </a:solidFill>
                <a:latin typeface="+mn-lt"/>
                <a:ea typeface="+mn-ea"/>
                <a:cs typeface="+mn-cs"/>
              </a:defRPr>
            </a:lvl3pPr>
            <a:lvl4pPr marL="1200090" indent="-171442" algn="l" defTabSz="342884" rtl="0" eaLnBrk="1" latinLnBrk="0" hangingPunct="1">
              <a:spcBef>
                <a:spcPct val="20000"/>
              </a:spcBef>
              <a:buFont typeface="Arial"/>
              <a:buChar char="–"/>
              <a:defRPr sz="1500" kern="1200">
                <a:solidFill>
                  <a:schemeClr val="tx1"/>
                </a:solidFill>
                <a:latin typeface="+mn-lt"/>
                <a:ea typeface="+mn-ea"/>
                <a:cs typeface="+mn-cs"/>
              </a:defRPr>
            </a:lvl4pPr>
            <a:lvl5pPr marL="1542974" indent="-171442" algn="l" defTabSz="342884" rtl="0" eaLnBrk="1" latinLnBrk="0" hangingPunct="1">
              <a:spcBef>
                <a:spcPct val="20000"/>
              </a:spcBef>
              <a:buFont typeface="Arial"/>
              <a:buChar char="»"/>
              <a:defRPr sz="1500" kern="1200">
                <a:solidFill>
                  <a:schemeClr val="tx1"/>
                </a:solidFill>
                <a:latin typeface="+mn-lt"/>
                <a:ea typeface="+mn-ea"/>
                <a:cs typeface="+mn-cs"/>
              </a:defRPr>
            </a:lvl5pPr>
            <a:lvl6pPr marL="1885856" indent="-171442" algn="l" defTabSz="342884"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4"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4" rtl="0" eaLnBrk="1" latinLnBrk="0" hangingPunct="1">
              <a:spcBef>
                <a:spcPct val="20000"/>
              </a:spcBef>
              <a:buFont typeface="Arial"/>
              <a:buChar char="•"/>
              <a:defRPr sz="1500" kern="1200">
                <a:solidFill>
                  <a:schemeClr val="tx1"/>
                </a:solidFill>
                <a:latin typeface="+mn-lt"/>
                <a:ea typeface="+mn-ea"/>
                <a:cs typeface="+mn-cs"/>
              </a:defRPr>
            </a:lvl8pPr>
            <a:lvl9pPr marL="2914505" indent="-171442" algn="l" defTabSz="342884" rtl="0" eaLnBrk="1" latinLnBrk="0" hangingPunct="1">
              <a:spcBef>
                <a:spcPct val="20000"/>
              </a:spcBef>
              <a:buFont typeface="Arial"/>
              <a:buChar char="•"/>
              <a:defRPr sz="1500" kern="1200">
                <a:solidFill>
                  <a:schemeClr val="tx1"/>
                </a:solidFill>
                <a:latin typeface="+mn-lt"/>
                <a:ea typeface="+mn-ea"/>
                <a:cs typeface="+mn-cs"/>
              </a:defRPr>
            </a:lvl9pPr>
          </a:lstStyle>
          <a:p>
            <a:pPr marL="257162" marR="0" lvl="0" indent="-257162" algn="l" defTabSz="342884" rtl="0" eaLnBrk="1" fontAlgn="auto" latinLnBrk="0" hangingPunct="1">
              <a:lnSpc>
                <a:spcPct val="100000"/>
              </a:lnSpc>
              <a:spcBef>
                <a:spcPct val="20000"/>
              </a:spcBef>
              <a:spcAft>
                <a:spcPts val="0"/>
              </a:spcAft>
              <a:buClrTx/>
              <a:buSzTx/>
              <a:buFont typeface="Arial"/>
              <a:buChar char="•"/>
              <a:tabLst/>
              <a:defRPr/>
            </a:pPr>
            <a:endParaRPr lang="en-US" dirty="0">
              <a:latin typeface="Calibri"/>
            </a:endParaRPr>
          </a:p>
          <a:p>
            <a:pPr marL="0" marR="0" lvl="0" indent="0" algn="l" defTabSz="342884" rtl="0" eaLnBrk="1" fontAlgn="auto" latinLnBrk="0" hangingPunct="1">
              <a:lnSpc>
                <a:spcPct val="100000"/>
              </a:lnSpc>
              <a:spcBef>
                <a:spcPct val="20000"/>
              </a:spcBef>
              <a:spcAft>
                <a:spcPts val="0"/>
              </a:spcAft>
              <a:buClrTx/>
              <a:buSzTx/>
              <a:buNone/>
              <a:tabLst/>
              <a:defRPr/>
            </a:pPr>
            <a:r>
              <a:rPr kumimoji="0" lang="en-US" i="0" u="none" strike="noStrike" kern="1200" cap="none" spc="0" normalizeH="0" baseline="0" noProof="0" dirty="0">
                <a:ln>
                  <a:noFill/>
                </a:ln>
                <a:effectLst/>
                <a:uLnTx/>
                <a:uFillTx/>
                <a:latin typeface="+mj-lt"/>
                <a:ea typeface="+mn-ea"/>
                <a:cs typeface="+mn-cs"/>
              </a:rPr>
              <a:t>Frames:</a:t>
            </a:r>
          </a:p>
          <a:p>
            <a:pPr lvl="1" indent="-257162">
              <a:buFont typeface="Arial"/>
              <a:buChar char="•"/>
            </a:pPr>
            <a:r>
              <a:rPr kumimoji="0" lang="en-US" sz="2000" b="1" i="0" u="none" strike="noStrike" kern="1200" cap="none" spc="0" normalizeH="0" baseline="0" noProof="0" dirty="0">
                <a:ln>
                  <a:noFill/>
                </a:ln>
                <a:effectLst/>
                <a:uLnTx/>
                <a:uFillTx/>
                <a:latin typeface="+mj-lt"/>
                <a:ea typeface="+mn-ea"/>
                <a:cs typeface="+mn-cs"/>
              </a:rPr>
              <a:t>Define</a:t>
            </a:r>
            <a:r>
              <a:rPr kumimoji="0" lang="en-US" sz="2000" i="0" u="none" strike="noStrike" kern="1200" cap="none" spc="0" normalizeH="0" baseline="0" noProof="0" dirty="0">
                <a:ln>
                  <a:noFill/>
                </a:ln>
                <a:effectLst/>
                <a:uLnTx/>
                <a:uFillTx/>
                <a:latin typeface="+mj-lt"/>
              </a:rPr>
              <a:t> our understanding of problems</a:t>
            </a:r>
            <a:endParaRPr lang="en-US" sz="2000" dirty="0">
              <a:latin typeface="+mj-lt"/>
            </a:endParaRPr>
          </a:p>
          <a:p>
            <a:pPr lvl="1" indent="-257162">
              <a:buFont typeface="Arial"/>
              <a:buChar char="•"/>
            </a:pPr>
            <a:r>
              <a:rPr kumimoji="0" lang="en-US" sz="2000" b="1" i="0" u="none" strike="noStrike" kern="1200" cap="none" spc="0" normalizeH="0" baseline="0" noProof="0" dirty="0">
                <a:ln>
                  <a:noFill/>
                </a:ln>
                <a:effectLst/>
                <a:uLnTx/>
                <a:uFillTx/>
                <a:latin typeface="+mj-lt"/>
                <a:ea typeface="+mn-ea"/>
                <a:cs typeface="+mn-cs"/>
              </a:rPr>
              <a:t>Predispose</a:t>
            </a:r>
            <a:r>
              <a:rPr kumimoji="0" lang="en-US" sz="2000" i="0" u="none" strike="noStrike" kern="1200" cap="none" spc="0" normalizeH="0" baseline="0" noProof="0" dirty="0">
                <a:ln>
                  <a:noFill/>
                </a:ln>
                <a:effectLst/>
                <a:uLnTx/>
                <a:uFillTx/>
                <a:latin typeface="+mj-lt"/>
                <a:ea typeface="+mn-ea"/>
                <a:cs typeface="+mn-cs"/>
              </a:rPr>
              <a:t> us to favored solutions</a:t>
            </a:r>
          </a:p>
          <a:p>
            <a:pPr lvl="1" indent="-257162">
              <a:buFont typeface="Arial"/>
              <a:buChar char="•"/>
            </a:pPr>
            <a:r>
              <a:rPr lang="en-US" sz="2000" b="1" dirty="0">
                <a:latin typeface="+mj-lt"/>
              </a:rPr>
              <a:t>Activate</a:t>
            </a:r>
            <a:r>
              <a:rPr lang="en-US" sz="2000" dirty="0">
                <a:latin typeface="+mj-lt"/>
              </a:rPr>
              <a:t> values in your audience</a:t>
            </a:r>
          </a:p>
          <a:p>
            <a:pPr lvl="1" indent="-257162">
              <a:buFont typeface="Arial"/>
              <a:buChar char="•"/>
            </a:pPr>
            <a:r>
              <a:rPr kumimoji="0" lang="en-US" sz="2000" b="1" i="0" u="none" strike="noStrike" kern="1200" cap="none" spc="0" normalizeH="0" baseline="0" noProof="0" dirty="0">
                <a:ln>
                  <a:noFill/>
                </a:ln>
                <a:effectLst/>
                <a:uLnTx/>
                <a:uFillTx/>
                <a:latin typeface="+mj-lt"/>
                <a:ea typeface="+mn-ea"/>
                <a:cs typeface="+mn-cs"/>
              </a:rPr>
              <a:t>Influence</a:t>
            </a:r>
            <a:r>
              <a:rPr kumimoji="0" lang="en-US" sz="2000" i="0" u="none" strike="noStrike" kern="1200" cap="none" spc="0" normalizeH="0" baseline="0" noProof="0" dirty="0">
                <a:ln>
                  <a:noFill/>
                </a:ln>
                <a:effectLst/>
                <a:uLnTx/>
                <a:uFillTx/>
                <a:latin typeface="+mj-lt"/>
                <a:ea typeface="+mn-ea"/>
                <a:cs typeface="+mn-cs"/>
              </a:rPr>
              <a:t> the interpretation of your message</a:t>
            </a:r>
          </a:p>
        </p:txBody>
      </p:sp>
      <p:graphicFrame>
        <p:nvGraphicFramePr>
          <p:cNvPr id="8" name="Content Placeholder 7">
            <a:extLst>
              <a:ext uri="{FF2B5EF4-FFF2-40B4-BE49-F238E27FC236}">
                <a16:creationId xmlns:a16="http://schemas.microsoft.com/office/drawing/2014/main" id="{AEC0354A-5295-7B46-9152-7561872BE56D}"/>
              </a:ext>
            </a:extLst>
          </p:cNvPr>
          <p:cNvGraphicFramePr>
            <a:graphicFrameLocks noGrp="1"/>
          </p:cNvGraphicFramePr>
          <p:nvPr>
            <p:extLst>
              <p:ext uri="{D42A27DB-BD31-4B8C-83A1-F6EECF244321}">
                <p14:modId xmlns:p14="http://schemas.microsoft.com/office/powerpoint/2010/main" val="2180235583"/>
              </p:ext>
            </p:extLst>
          </p:nvPr>
        </p:nvGraphicFramePr>
        <p:xfrm>
          <a:off x="2673925" y="1245406"/>
          <a:ext cx="6470075" cy="305690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TextBox 5">
            <a:extLst>
              <a:ext uri="{FF2B5EF4-FFF2-40B4-BE49-F238E27FC236}">
                <a16:creationId xmlns:a16="http://schemas.microsoft.com/office/drawing/2014/main" id="{A7B0D771-9C9E-471F-9426-9C5EB89C750B}"/>
              </a:ext>
            </a:extLst>
          </p:cNvPr>
          <p:cNvSpPr txBox="1"/>
          <p:nvPr/>
        </p:nvSpPr>
        <p:spPr>
          <a:xfrm>
            <a:off x="4572000" y="4683605"/>
            <a:ext cx="3361622" cy="253916"/>
          </a:xfrm>
          <a:prstGeom prst="rect">
            <a:avLst/>
          </a:prstGeom>
          <a:noFill/>
        </p:spPr>
        <p:txBody>
          <a:bodyPr wrap="square" rtlCol="0">
            <a:spAutoFit/>
          </a:bodyPr>
          <a:lstStyle/>
          <a:p>
            <a:pPr algn="r"/>
            <a:r>
              <a:rPr lang="en-US" sz="1050" i="1" dirty="0"/>
              <a:t>Nic Ward, Center for Health and Safety Culture</a:t>
            </a:r>
          </a:p>
        </p:txBody>
      </p:sp>
    </p:spTree>
    <p:extLst>
      <p:ext uri="{BB962C8B-B14F-4D97-AF65-F5344CB8AC3E}">
        <p14:creationId xmlns:p14="http://schemas.microsoft.com/office/powerpoint/2010/main" val="13468036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artoon showing a box filled with cars on one side and a box filled with a park, people, buildings, bicycles, and trees on the other side. Underneath the caption reads: &quot;Capacity&quot; of a Street.">
            <a:extLst>
              <a:ext uri="{FF2B5EF4-FFF2-40B4-BE49-F238E27FC236}">
                <a16:creationId xmlns:a16="http://schemas.microsoft.com/office/drawing/2014/main" id="{C17B965B-517F-4098-9077-3505A2D41EFD}"/>
              </a:ext>
            </a:extLst>
          </p:cNvPr>
          <p:cNvPicPr>
            <a:picLocks noChangeAspect="1"/>
          </p:cNvPicPr>
          <p:nvPr/>
        </p:nvPicPr>
        <p:blipFill>
          <a:blip r:embed="rId3"/>
          <a:stretch>
            <a:fillRect/>
          </a:stretch>
        </p:blipFill>
        <p:spPr>
          <a:xfrm>
            <a:off x="4819068" y="1410168"/>
            <a:ext cx="3496612" cy="2968234"/>
          </a:xfrm>
          <a:prstGeom prst="rect">
            <a:avLst/>
          </a:prstGeom>
          <a:effectLst>
            <a:softEdge rad="203200"/>
          </a:effectLst>
        </p:spPr>
      </p:pic>
      <p:sp>
        <p:nvSpPr>
          <p:cNvPr id="2" name="Title 1">
            <a:extLst>
              <a:ext uri="{FF2B5EF4-FFF2-40B4-BE49-F238E27FC236}">
                <a16:creationId xmlns:a16="http://schemas.microsoft.com/office/drawing/2014/main" id="{16706123-9ED8-452E-9B9E-D0CAAC9E38A9}"/>
              </a:ext>
            </a:extLst>
          </p:cNvPr>
          <p:cNvSpPr>
            <a:spLocks noGrp="1"/>
          </p:cNvSpPr>
          <p:nvPr>
            <p:ph type="title"/>
          </p:nvPr>
        </p:nvSpPr>
        <p:spPr/>
        <p:txBody>
          <a:bodyPr/>
          <a:lstStyle/>
          <a:p>
            <a:r>
              <a:rPr lang="en-US" dirty="0"/>
              <a:t>Examining Prevalent “Frames”</a:t>
            </a:r>
          </a:p>
        </p:txBody>
      </p:sp>
      <p:sp>
        <p:nvSpPr>
          <p:cNvPr id="4" name="Slide Number Placeholder 3">
            <a:extLst>
              <a:ext uri="{FF2B5EF4-FFF2-40B4-BE49-F238E27FC236}">
                <a16:creationId xmlns:a16="http://schemas.microsoft.com/office/drawing/2014/main" id="{6300D496-AEAC-4B7D-8EF7-A0CCAA5A2F24}"/>
              </a:ext>
            </a:extLst>
          </p:cNvPr>
          <p:cNvSpPr>
            <a:spLocks noGrp="1"/>
          </p:cNvSpPr>
          <p:nvPr>
            <p:ph type="sldNum" sz="quarter" idx="12"/>
          </p:nvPr>
        </p:nvSpPr>
        <p:spPr/>
        <p:txBody>
          <a:bodyPr/>
          <a:lstStyle/>
          <a:p>
            <a:fld id="{588A7B10-5B59-5847-A2D4-DA6B67CC2B64}" type="slidenum">
              <a:rPr lang="en-US" smtClean="0"/>
              <a:t>15</a:t>
            </a:fld>
            <a:endParaRPr lang="en-US" dirty="0"/>
          </a:p>
        </p:txBody>
      </p:sp>
      <p:pic>
        <p:nvPicPr>
          <p:cNvPr id="6" name="Content Placeholder 5" descr="Cartoon which shows a road with six lanes of automobile traffic. A person waiting for a bus, a bicyclist in the middle of traffic, a mom pushing a stroller, and a person in his home all have clearly exasperated expressions. One of the characters in a car says &quot;I told you that six lanes would improve the level of service&quot;. ">
            <a:extLst>
              <a:ext uri="{FF2B5EF4-FFF2-40B4-BE49-F238E27FC236}">
                <a16:creationId xmlns:a16="http://schemas.microsoft.com/office/drawing/2014/main" id="{896380E1-2441-4C64-B2A0-5D3AC85C30FA}"/>
              </a:ext>
            </a:extLst>
          </p:cNvPr>
          <p:cNvPicPr>
            <a:picLocks noGrp="1" noChangeAspect="1"/>
          </p:cNvPicPr>
          <p:nvPr>
            <p:ph idx="1"/>
          </p:nvPr>
        </p:nvPicPr>
        <p:blipFill>
          <a:blip r:embed="rId4"/>
          <a:stretch>
            <a:fillRect/>
          </a:stretch>
        </p:blipFill>
        <p:spPr>
          <a:xfrm>
            <a:off x="0" y="1771680"/>
            <a:ext cx="4886632" cy="2245209"/>
          </a:xfrm>
        </p:spPr>
      </p:pic>
      <p:sp>
        <p:nvSpPr>
          <p:cNvPr id="3" name="TextBox 2">
            <a:extLst>
              <a:ext uri="{FF2B5EF4-FFF2-40B4-BE49-F238E27FC236}">
                <a16:creationId xmlns:a16="http://schemas.microsoft.com/office/drawing/2014/main" id="{3B80C62A-3E03-4150-AFAE-7820411DF924}"/>
              </a:ext>
            </a:extLst>
          </p:cNvPr>
          <p:cNvSpPr txBox="1"/>
          <p:nvPr/>
        </p:nvSpPr>
        <p:spPr>
          <a:xfrm>
            <a:off x="6335781" y="4378402"/>
            <a:ext cx="1959484" cy="253916"/>
          </a:xfrm>
          <a:prstGeom prst="rect">
            <a:avLst/>
          </a:prstGeom>
          <a:noFill/>
        </p:spPr>
        <p:txBody>
          <a:bodyPr wrap="square" rtlCol="0">
            <a:spAutoFit/>
          </a:bodyPr>
          <a:lstStyle/>
          <a:p>
            <a:pPr algn="r"/>
            <a:r>
              <a:rPr lang="en-US" sz="1050" i="1" dirty="0"/>
              <a:t>Ian Lockwood PE, Toole Design</a:t>
            </a:r>
          </a:p>
        </p:txBody>
      </p:sp>
    </p:spTree>
    <p:extLst>
      <p:ext uri="{BB962C8B-B14F-4D97-AF65-F5344CB8AC3E}">
        <p14:creationId xmlns:p14="http://schemas.microsoft.com/office/powerpoint/2010/main" val="662892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able 8">
            <a:extLst>
              <a:ext uri="{FF2B5EF4-FFF2-40B4-BE49-F238E27FC236}">
                <a16:creationId xmlns:a16="http://schemas.microsoft.com/office/drawing/2014/main" id="{0FD87034-D529-A548-A5D9-EAB89E2CC200}"/>
              </a:ext>
            </a:extLst>
          </p:cNvPr>
          <p:cNvGraphicFramePr>
            <a:graphicFrameLocks noGrp="1"/>
          </p:cNvGraphicFramePr>
          <p:nvPr>
            <p:extLst>
              <p:ext uri="{D42A27DB-BD31-4B8C-83A1-F6EECF244321}">
                <p14:modId xmlns:p14="http://schemas.microsoft.com/office/powerpoint/2010/main" val="3629758754"/>
              </p:ext>
            </p:extLst>
          </p:nvPr>
        </p:nvGraphicFramePr>
        <p:xfrm>
          <a:off x="794045" y="1099395"/>
          <a:ext cx="7065264" cy="3398472"/>
        </p:xfrm>
        <a:graphic>
          <a:graphicData uri="http://schemas.openxmlformats.org/drawingml/2006/table">
            <a:tbl>
              <a:tblPr firstRow="1" bandRow="1">
                <a:tableStyleId>{5C22544A-7EE6-4342-B048-85BDC9FD1C3A}</a:tableStyleId>
              </a:tblPr>
              <a:tblGrid>
                <a:gridCol w="3532632">
                  <a:extLst>
                    <a:ext uri="{9D8B030D-6E8A-4147-A177-3AD203B41FA5}">
                      <a16:colId xmlns:a16="http://schemas.microsoft.com/office/drawing/2014/main" val="2650834162"/>
                    </a:ext>
                  </a:extLst>
                </a:gridCol>
                <a:gridCol w="3532632">
                  <a:extLst>
                    <a:ext uri="{9D8B030D-6E8A-4147-A177-3AD203B41FA5}">
                      <a16:colId xmlns:a16="http://schemas.microsoft.com/office/drawing/2014/main" val="1267550799"/>
                    </a:ext>
                  </a:extLst>
                </a:gridCol>
              </a:tblGrid>
              <a:tr h="529578">
                <a:tc>
                  <a:txBody>
                    <a:bodyPr/>
                    <a:lstStyle/>
                    <a:p>
                      <a:pPr algn="ctr"/>
                      <a:r>
                        <a:rPr lang="en-US" sz="1800" dirty="0"/>
                        <a:t>A</a:t>
                      </a:r>
                    </a:p>
                  </a:txBody>
                  <a:tcPr/>
                </a:tc>
                <a:tc>
                  <a:txBody>
                    <a:bodyPr/>
                    <a:lstStyle/>
                    <a:p>
                      <a:pPr algn="ctr"/>
                      <a:r>
                        <a:rPr lang="en-US" sz="1800" dirty="0"/>
                        <a:t>B</a:t>
                      </a:r>
                    </a:p>
                  </a:txBody>
                  <a:tcPr/>
                </a:tc>
                <a:extLst>
                  <a:ext uri="{0D108BD9-81ED-4DB2-BD59-A6C34878D82A}">
                    <a16:rowId xmlns:a16="http://schemas.microsoft.com/office/drawing/2014/main" val="224755282"/>
                  </a:ext>
                </a:extLst>
              </a:tr>
              <a:tr h="529578">
                <a:tc>
                  <a:txBody>
                    <a:bodyPr/>
                    <a:lstStyle/>
                    <a:p>
                      <a:r>
                        <a:rPr lang="en-US" sz="1800" dirty="0"/>
                        <a:t>Your responsibility is to be safe.</a:t>
                      </a:r>
                    </a:p>
                  </a:txBody>
                  <a:tcPr/>
                </a:tc>
                <a:tc>
                  <a:txBody>
                    <a:bodyPr/>
                    <a:lstStyle/>
                    <a:p>
                      <a:r>
                        <a:rPr lang="en-US" sz="1800" dirty="0"/>
                        <a:t>Our responsibility is to be safe.</a:t>
                      </a:r>
                    </a:p>
                  </a:txBody>
                  <a:tcPr/>
                </a:tc>
                <a:extLst>
                  <a:ext uri="{0D108BD9-81ED-4DB2-BD59-A6C34878D82A}">
                    <a16:rowId xmlns:a16="http://schemas.microsoft.com/office/drawing/2014/main" val="2019621562"/>
                  </a:ext>
                </a:extLst>
              </a:tr>
              <a:tr h="529578">
                <a:tc>
                  <a:txBody>
                    <a:bodyPr/>
                    <a:lstStyle/>
                    <a:p>
                      <a:r>
                        <a:rPr lang="en-US" sz="1800" dirty="0"/>
                        <a:t>Humans are stupid.</a:t>
                      </a:r>
                    </a:p>
                  </a:txBody>
                  <a:tcPr/>
                </a:tc>
                <a:tc>
                  <a:txBody>
                    <a:bodyPr/>
                    <a:lstStyle/>
                    <a:p>
                      <a:r>
                        <a:rPr lang="en-US" sz="1800" dirty="0"/>
                        <a:t>Humans are powerful.</a:t>
                      </a:r>
                    </a:p>
                  </a:txBody>
                  <a:tcPr/>
                </a:tc>
                <a:extLst>
                  <a:ext uri="{0D108BD9-81ED-4DB2-BD59-A6C34878D82A}">
                    <a16:rowId xmlns:a16="http://schemas.microsoft.com/office/drawing/2014/main" val="244826129"/>
                  </a:ext>
                </a:extLst>
              </a:tr>
              <a:tr h="529578">
                <a:tc>
                  <a:txBody>
                    <a:bodyPr/>
                    <a:lstStyle/>
                    <a:p>
                      <a:r>
                        <a:rPr lang="en-US" sz="1800" dirty="0"/>
                        <a:t>Drivers need to be penalized to be safe.</a:t>
                      </a:r>
                    </a:p>
                  </a:txBody>
                  <a:tcPr/>
                </a:tc>
                <a:tc>
                  <a:txBody>
                    <a:bodyPr/>
                    <a:lstStyle/>
                    <a:p>
                      <a:r>
                        <a:rPr lang="en-US" sz="1800" dirty="0"/>
                        <a:t>Drivers need reasons to be safe.</a:t>
                      </a:r>
                    </a:p>
                  </a:txBody>
                  <a:tcPr/>
                </a:tc>
                <a:extLst>
                  <a:ext uri="{0D108BD9-81ED-4DB2-BD59-A6C34878D82A}">
                    <a16:rowId xmlns:a16="http://schemas.microsoft.com/office/drawing/2014/main" val="4007071122"/>
                  </a:ext>
                </a:extLst>
              </a:tr>
              <a:tr h="529578">
                <a:tc>
                  <a:txBody>
                    <a:bodyPr/>
                    <a:lstStyle/>
                    <a:p>
                      <a:r>
                        <a:rPr lang="en-US" sz="1800" dirty="0"/>
                        <a:t>Speeding kills people.</a:t>
                      </a:r>
                    </a:p>
                  </a:txBody>
                  <a:tcPr/>
                </a:tc>
                <a:tc>
                  <a:txBody>
                    <a:bodyPr/>
                    <a:lstStyle/>
                    <a:p>
                      <a:r>
                        <a:rPr lang="en-US" sz="1800" dirty="0"/>
                        <a:t>Slowing down saves lives.</a:t>
                      </a:r>
                    </a:p>
                  </a:txBody>
                  <a:tcPr/>
                </a:tc>
                <a:extLst>
                  <a:ext uri="{0D108BD9-81ED-4DB2-BD59-A6C34878D82A}">
                    <a16:rowId xmlns:a16="http://schemas.microsoft.com/office/drawing/2014/main" val="2092280375"/>
                  </a:ext>
                </a:extLst>
              </a:tr>
              <a:tr h="529578">
                <a:tc>
                  <a:txBody>
                    <a:bodyPr/>
                    <a:lstStyle/>
                    <a:p>
                      <a:r>
                        <a:rPr lang="en-US" sz="1800" dirty="0"/>
                        <a:t>Drunks cause fatal crashes.</a:t>
                      </a:r>
                    </a:p>
                  </a:txBody>
                  <a:tcPr/>
                </a:tc>
                <a:tc>
                  <a:txBody>
                    <a:bodyPr/>
                    <a:lstStyle/>
                    <a:p>
                      <a:r>
                        <a:rPr lang="en-US" sz="1800" dirty="0"/>
                        <a:t>Drunk driving causes fatal crashes.</a:t>
                      </a:r>
                    </a:p>
                  </a:txBody>
                  <a:tcPr/>
                </a:tc>
                <a:extLst>
                  <a:ext uri="{0D108BD9-81ED-4DB2-BD59-A6C34878D82A}">
                    <a16:rowId xmlns:a16="http://schemas.microsoft.com/office/drawing/2014/main" val="2688579490"/>
                  </a:ext>
                </a:extLst>
              </a:tr>
            </a:tbl>
          </a:graphicData>
        </a:graphic>
      </p:graphicFrame>
      <p:sp>
        <p:nvSpPr>
          <p:cNvPr id="2" name="Title 1">
            <a:extLst>
              <a:ext uri="{FF2B5EF4-FFF2-40B4-BE49-F238E27FC236}">
                <a16:creationId xmlns:a16="http://schemas.microsoft.com/office/drawing/2014/main" id="{90E35962-165A-5942-91A9-B4C14A90469D}"/>
              </a:ext>
            </a:extLst>
          </p:cNvPr>
          <p:cNvSpPr>
            <a:spLocks noGrp="1"/>
          </p:cNvSpPr>
          <p:nvPr>
            <p:ph type="title"/>
          </p:nvPr>
        </p:nvSpPr>
        <p:spPr/>
        <p:txBody>
          <a:bodyPr/>
          <a:lstStyle/>
          <a:p>
            <a:r>
              <a:rPr lang="en-US" dirty="0"/>
              <a:t>What is Your Frame?</a:t>
            </a:r>
          </a:p>
        </p:txBody>
      </p:sp>
      <p:sp>
        <p:nvSpPr>
          <p:cNvPr id="3" name="Content Placeholder 2">
            <a:extLst>
              <a:ext uri="{FF2B5EF4-FFF2-40B4-BE49-F238E27FC236}">
                <a16:creationId xmlns:a16="http://schemas.microsoft.com/office/drawing/2014/main" id="{E665083A-E054-C647-B4C9-D6063D10EE31}"/>
              </a:ext>
            </a:extLst>
          </p:cNvPr>
          <p:cNvSpPr>
            <a:spLocks noGrp="1"/>
          </p:cNvSpPr>
          <p:nvPr>
            <p:ph idx="1"/>
          </p:nvPr>
        </p:nvSpPr>
        <p:spPr/>
        <p:txBody>
          <a:bodyPr>
            <a:normAutofit/>
          </a:bodyPr>
          <a:lstStyle/>
          <a:p>
            <a:endParaRPr lang="en-US" dirty="0"/>
          </a:p>
          <a:p>
            <a:endParaRPr lang="en-US" dirty="0"/>
          </a:p>
        </p:txBody>
      </p:sp>
      <p:sp>
        <p:nvSpPr>
          <p:cNvPr id="6" name="Down Arrow 5">
            <a:extLst>
              <a:ext uri="{FF2B5EF4-FFF2-40B4-BE49-F238E27FC236}">
                <a16:creationId xmlns:a16="http://schemas.microsoft.com/office/drawing/2014/main" id="{571729D8-1CE5-8F42-BDD6-9FFEA0D41CFE}"/>
              </a:ext>
            </a:extLst>
          </p:cNvPr>
          <p:cNvSpPr/>
          <p:nvPr/>
        </p:nvSpPr>
        <p:spPr>
          <a:xfrm>
            <a:off x="2164278" y="1805892"/>
            <a:ext cx="780288" cy="1874975"/>
          </a:xfrm>
          <a:prstGeom prst="downArrow">
            <a:avLst/>
          </a:prstGeom>
          <a:solidFill>
            <a:srgbClr val="FF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7" name="Down Arrow 6">
            <a:extLst>
              <a:ext uri="{FF2B5EF4-FFF2-40B4-BE49-F238E27FC236}">
                <a16:creationId xmlns:a16="http://schemas.microsoft.com/office/drawing/2014/main" id="{BBC80760-2378-9E4D-B266-7A4A786F7999}"/>
              </a:ext>
            </a:extLst>
          </p:cNvPr>
          <p:cNvSpPr/>
          <p:nvPr/>
        </p:nvSpPr>
        <p:spPr>
          <a:xfrm rot="10800000">
            <a:off x="5685243" y="1805891"/>
            <a:ext cx="780288" cy="1874975"/>
          </a:xfrm>
          <a:prstGeom prst="downArrow">
            <a:avLst/>
          </a:prstGeom>
          <a:solidFill>
            <a:srgbClr val="00B05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10" name="Slide Number Placeholder 3">
            <a:extLst>
              <a:ext uri="{FF2B5EF4-FFF2-40B4-BE49-F238E27FC236}">
                <a16:creationId xmlns:a16="http://schemas.microsoft.com/office/drawing/2014/main" id="{ED3D7001-2C6A-4C66-97AC-84AA3135F882}"/>
              </a:ext>
            </a:extLst>
          </p:cNvPr>
          <p:cNvSpPr>
            <a:spLocks noGrp="1"/>
          </p:cNvSpPr>
          <p:nvPr>
            <p:ph type="sldNum" sz="quarter" idx="12"/>
          </p:nvPr>
        </p:nvSpPr>
        <p:spPr>
          <a:xfrm>
            <a:off x="8434096" y="3875970"/>
            <a:ext cx="626794" cy="297180"/>
          </a:xfrm>
        </p:spPr>
        <p:txBody>
          <a:bodyPr/>
          <a:lstStyle/>
          <a:p>
            <a:fld id="{588A7B10-5B59-5847-A2D4-DA6B67CC2B64}" type="slidenum">
              <a:rPr lang="en-US" smtClean="0"/>
              <a:t>16</a:t>
            </a:fld>
            <a:endParaRPr lang="en-US" dirty="0"/>
          </a:p>
        </p:txBody>
      </p:sp>
      <p:sp>
        <p:nvSpPr>
          <p:cNvPr id="8" name="TextBox 7">
            <a:extLst>
              <a:ext uri="{FF2B5EF4-FFF2-40B4-BE49-F238E27FC236}">
                <a16:creationId xmlns:a16="http://schemas.microsoft.com/office/drawing/2014/main" id="{00F641FE-0027-4DB5-AA4D-BF10E5D52113}"/>
              </a:ext>
            </a:extLst>
          </p:cNvPr>
          <p:cNvSpPr txBox="1"/>
          <p:nvPr/>
        </p:nvSpPr>
        <p:spPr>
          <a:xfrm>
            <a:off x="4471640" y="4683605"/>
            <a:ext cx="3361622" cy="253916"/>
          </a:xfrm>
          <a:prstGeom prst="rect">
            <a:avLst/>
          </a:prstGeom>
          <a:noFill/>
        </p:spPr>
        <p:txBody>
          <a:bodyPr wrap="square" rtlCol="0">
            <a:spAutoFit/>
          </a:bodyPr>
          <a:lstStyle/>
          <a:p>
            <a:pPr algn="r"/>
            <a:r>
              <a:rPr lang="en-US" sz="1050" i="1" dirty="0"/>
              <a:t>Nic Ward, Center for Health and Safety Culture</a:t>
            </a:r>
          </a:p>
        </p:txBody>
      </p:sp>
    </p:spTree>
    <p:extLst>
      <p:ext uri="{BB962C8B-B14F-4D97-AF65-F5344CB8AC3E}">
        <p14:creationId xmlns:p14="http://schemas.microsoft.com/office/powerpoint/2010/main" val="41961560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59556E-28D6-4B78-9B70-8166233C79CB}"/>
              </a:ext>
            </a:extLst>
          </p:cNvPr>
          <p:cNvSpPr>
            <a:spLocks noGrp="1"/>
          </p:cNvSpPr>
          <p:nvPr>
            <p:ph type="title"/>
          </p:nvPr>
        </p:nvSpPr>
        <p:spPr/>
        <p:txBody>
          <a:bodyPr/>
          <a:lstStyle/>
          <a:p>
            <a:r>
              <a:rPr lang="en-US" sz="3200" dirty="0"/>
              <a:t>Skill-Builder Exercise: Stakeholder Analysis</a:t>
            </a:r>
          </a:p>
        </p:txBody>
      </p:sp>
      <p:graphicFrame>
        <p:nvGraphicFramePr>
          <p:cNvPr id="5" name="Content Placeholder 4">
            <a:extLst>
              <a:ext uri="{FF2B5EF4-FFF2-40B4-BE49-F238E27FC236}">
                <a16:creationId xmlns:a16="http://schemas.microsoft.com/office/drawing/2014/main" id="{6E5C4523-F9B2-4A21-A058-99E269F6177B}"/>
              </a:ext>
            </a:extLst>
          </p:cNvPr>
          <p:cNvGraphicFramePr>
            <a:graphicFrameLocks noGrp="1"/>
          </p:cNvGraphicFramePr>
          <p:nvPr>
            <p:ph idx="1"/>
            <p:extLst>
              <p:ext uri="{D42A27DB-BD31-4B8C-83A1-F6EECF244321}">
                <p14:modId xmlns:p14="http://schemas.microsoft.com/office/powerpoint/2010/main" val="3995364439"/>
              </p:ext>
            </p:extLst>
          </p:nvPr>
        </p:nvGraphicFramePr>
        <p:xfrm>
          <a:off x="358775" y="1200150"/>
          <a:ext cx="7620000" cy="2301240"/>
        </p:xfrm>
        <a:graphic>
          <a:graphicData uri="http://schemas.openxmlformats.org/drawingml/2006/table">
            <a:tbl>
              <a:tblPr firstRow="1" bandRow="1">
                <a:tableStyleId>{00A15C55-8517-42AA-B614-E9B94910E393}</a:tableStyleId>
              </a:tblPr>
              <a:tblGrid>
                <a:gridCol w="1524000">
                  <a:extLst>
                    <a:ext uri="{9D8B030D-6E8A-4147-A177-3AD203B41FA5}">
                      <a16:colId xmlns:a16="http://schemas.microsoft.com/office/drawing/2014/main" val="3955793355"/>
                    </a:ext>
                  </a:extLst>
                </a:gridCol>
                <a:gridCol w="1524000">
                  <a:extLst>
                    <a:ext uri="{9D8B030D-6E8A-4147-A177-3AD203B41FA5}">
                      <a16:colId xmlns:a16="http://schemas.microsoft.com/office/drawing/2014/main" val="2390024824"/>
                    </a:ext>
                  </a:extLst>
                </a:gridCol>
                <a:gridCol w="1524000">
                  <a:extLst>
                    <a:ext uri="{9D8B030D-6E8A-4147-A177-3AD203B41FA5}">
                      <a16:colId xmlns:a16="http://schemas.microsoft.com/office/drawing/2014/main" val="2804398429"/>
                    </a:ext>
                  </a:extLst>
                </a:gridCol>
                <a:gridCol w="1524000">
                  <a:extLst>
                    <a:ext uri="{9D8B030D-6E8A-4147-A177-3AD203B41FA5}">
                      <a16:colId xmlns:a16="http://schemas.microsoft.com/office/drawing/2014/main" val="3855936624"/>
                    </a:ext>
                  </a:extLst>
                </a:gridCol>
                <a:gridCol w="1524000">
                  <a:extLst>
                    <a:ext uri="{9D8B030D-6E8A-4147-A177-3AD203B41FA5}">
                      <a16:colId xmlns:a16="http://schemas.microsoft.com/office/drawing/2014/main" val="2531591337"/>
                    </a:ext>
                  </a:extLst>
                </a:gridCol>
              </a:tblGrid>
              <a:tr h="370840">
                <a:tc>
                  <a:txBody>
                    <a:bodyPr/>
                    <a:lstStyle/>
                    <a:p>
                      <a:r>
                        <a:rPr lang="en-US" dirty="0"/>
                        <a:t>Stakeholder</a:t>
                      </a:r>
                    </a:p>
                  </a:txBody>
                  <a:tcPr/>
                </a:tc>
                <a:tc>
                  <a:txBody>
                    <a:bodyPr/>
                    <a:lstStyle/>
                    <a:p>
                      <a:r>
                        <a:rPr lang="en-US" dirty="0"/>
                        <a:t>Interest or role</a:t>
                      </a:r>
                    </a:p>
                  </a:txBody>
                  <a:tcPr/>
                </a:tc>
                <a:tc>
                  <a:txBody>
                    <a:bodyPr/>
                    <a:lstStyle/>
                    <a:p>
                      <a:r>
                        <a:rPr lang="en-US" dirty="0"/>
                        <a:t>Influence / power</a:t>
                      </a:r>
                    </a:p>
                  </a:txBody>
                  <a:tcPr/>
                </a:tc>
                <a:tc>
                  <a:txBody>
                    <a:bodyPr/>
                    <a:lstStyle/>
                    <a:p>
                      <a:r>
                        <a:rPr lang="en-US" dirty="0"/>
                        <a:t>Needs/ values/ identified frames</a:t>
                      </a:r>
                    </a:p>
                  </a:txBody>
                  <a:tcPr/>
                </a:tc>
                <a:tc>
                  <a:txBody>
                    <a:bodyPr/>
                    <a:lstStyle/>
                    <a:p>
                      <a:r>
                        <a:rPr lang="en-US" dirty="0"/>
                        <a:t>Collaboration approach or frames</a:t>
                      </a:r>
                    </a:p>
                  </a:txBody>
                  <a:tcPr/>
                </a:tc>
                <a:extLst>
                  <a:ext uri="{0D108BD9-81ED-4DB2-BD59-A6C34878D82A}">
                    <a16:rowId xmlns:a16="http://schemas.microsoft.com/office/drawing/2014/main" val="1638652576"/>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77399842"/>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3691240062"/>
                  </a:ext>
                </a:extLst>
              </a:tr>
              <a:tr h="370840">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tc>
                  <a:txBody>
                    <a:bodyPr/>
                    <a:lstStyle/>
                    <a:p>
                      <a:endParaRPr lang="en-US" dirty="0"/>
                    </a:p>
                  </a:txBody>
                  <a:tcPr/>
                </a:tc>
                <a:extLst>
                  <a:ext uri="{0D108BD9-81ED-4DB2-BD59-A6C34878D82A}">
                    <a16:rowId xmlns:a16="http://schemas.microsoft.com/office/drawing/2014/main" val="1530772546"/>
                  </a:ext>
                </a:extLst>
              </a:tr>
            </a:tbl>
          </a:graphicData>
        </a:graphic>
      </p:graphicFrame>
      <p:sp>
        <p:nvSpPr>
          <p:cNvPr id="4" name="Slide Number Placeholder 3">
            <a:extLst>
              <a:ext uri="{FF2B5EF4-FFF2-40B4-BE49-F238E27FC236}">
                <a16:creationId xmlns:a16="http://schemas.microsoft.com/office/drawing/2014/main" id="{632E37E5-1F02-4932-9AAC-1F0DAC91826A}"/>
              </a:ext>
            </a:extLst>
          </p:cNvPr>
          <p:cNvSpPr>
            <a:spLocks noGrp="1"/>
          </p:cNvSpPr>
          <p:nvPr>
            <p:ph type="sldNum" sz="quarter" idx="12"/>
          </p:nvPr>
        </p:nvSpPr>
        <p:spPr/>
        <p:txBody>
          <a:bodyPr/>
          <a:lstStyle/>
          <a:p>
            <a:fld id="{588A7B10-5B59-5847-A2D4-DA6B67CC2B64}" type="slidenum">
              <a:rPr lang="en-US" smtClean="0"/>
              <a:t>17</a:t>
            </a:fld>
            <a:endParaRPr lang="en-US" dirty="0"/>
          </a:p>
        </p:txBody>
      </p:sp>
    </p:spTree>
    <p:extLst>
      <p:ext uri="{BB962C8B-B14F-4D97-AF65-F5344CB8AC3E}">
        <p14:creationId xmlns:p14="http://schemas.microsoft.com/office/powerpoint/2010/main" val="12682011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5D2AC9-C278-4C2E-B4F0-6D6CEAA95BDF}"/>
              </a:ext>
            </a:extLst>
          </p:cNvPr>
          <p:cNvSpPr>
            <a:spLocks noGrp="1"/>
          </p:cNvSpPr>
          <p:nvPr>
            <p:ph type="title"/>
          </p:nvPr>
        </p:nvSpPr>
        <p:spPr>
          <a:xfrm>
            <a:off x="359507" y="205979"/>
            <a:ext cx="7888753" cy="857250"/>
          </a:xfrm>
        </p:spPr>
        <p:txBody>
          <a:bodyPr/>
          <a:lstStyle/>
          <a:p>
            <a:r>
              <a:rPr lang="en-US" dirty="0"/>
              <a:t>Building Opportunity Awareness</a:t>
            </a:r>
          </a:p>
        </p:txBody>
      </p:sp>
      <p:sp>
        <p:nvSpPr>
          <p:cNvPr id="3" name="Content Placeholder 2">
            <a:extLst>
              <a:ext uri="{FF2B5EF4-FFF2-40B4-BE49-F238E27FC236}">
                <a16:creationId xmlns:a16="http://schemas.microsoft.com/office/drawing/2014/main" id="{18773968-AF9D-4901-A327-29A03351F635}"/>
              </a:ext>
            </a:extLst>
          </p:cNvPr>
          <p:cNvSpPr>
            <a:spLocks noGrp="1"/>
          </p:cNvSpPr>
          <p:nvPr>
            <p:ph idx="1"/>
          </p:nvPr>
        </p:nvSpPr>
        <p:spPr>
          <a:xfrm>
            <a:off x="359508" y="1300532"/>
            <a:ext cx="6074746" cy="3020745"/>
          </a:xfrm>
        </p:spPr>
        <p:txBody>
          <a:bodyPr/>
          <a:lstStyle/>
          <a:p>
            <a:r>
              <a:rPr lang="en-US" dirty="0"/>
              <a:t>Political events</a:t>
            </a:r>
          </a:p>
          <a:p>
            <a:r>
              <a:rPr lang="en-US" dirty="0"/>
              <a:t>Technological change</a:t>
            </a:r>
          </a:p>
          <a:p>
            <a:r>
              <a:rPr lang="en-US" dirty="0"/>
              <a:t>Crisis (real or perceived)</a:t>
            </a:r>
          </a:p>
          <a:p>
            <a:r>
              <a:rPr lang="en-US" dirty="0"/>
              <a:t>Funding opportunity/grant initiative</a:t>
            </a:r>
          </a:p>
          <a:p>
            <a:r>
              <a:rPr lang="en-US" dirty="0"/>
              <a:t>Awards, accolades, and recognition</a:t>
            </a:r>
          </a:p>
          <a:p>
            <a:endParaRPr lang="en-US" dirty="0"/>
          </a:p>
        </p:txBody>
      </p:sp>
      <p:sp>
        <p:nvSpPr>
          <p:cNvPr id="4" name="Slide Number Placeholder 3">
            <a:extLst>
              <a:ext uri="{FF2B5EF4-FFF2-40B4-BE49-F238E27FC236}">
                <a16:creationId xmlns:a16="http://schemas.microsoft.com/office/drawing/2014/main" id="{CC1103ED-8CA0-4C01-9B87-7A9F074EF56D}"/>
              </a:ext>
            </a:extLst>
          </p:cNvPr>
          <p:cNvSpPr>
            <a:spLocks noGrp="1"/>
          </p:cNvSpPr>
          <p:nvPr>
            <p:ph type="sldNum" sz="quarter" idx="12"/>
          </p:nvPr>
        </p:nvSpPr>
        <p:spPr/>
        <p:txBody>
          <a:bodyPr/>
          <a:lstStyle/>
          <a:p>
            <a:fld id="{588A7B10-5B59-5847-A2D4-DA6B67CC2B64}" type="slidenum">
              <a:rPr lang="en-US" smtClean="0"/>
              <a:t>18</a:t>
            </a:fld>
            <a:endParaRPr lang="en-US" dirty="0"/>
          </a:p>
        </p:txBody>
      </p:sp>
    </p:spTree>
    <p:extLst>
      <p:ext uri="{BB962C8B-B14F-4D97-AF65-F5344CB8AC3E}">
        <p14:creationId xmlns:p14="http://schemas.microsoft.com/office/powerpoint/2010/main" val="17576624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E7C8F9-6F58-45D9-8354-C161AAD3E881}"/>
              </a:ext>
            </a:extLst>
          </p:cNvPr>
          <p:cNvSpPr>
            <a:spLocks noGrp="1"/>
          </p:cNvSpPr>
          <p:nvPr>
            <p:ph type="title"/>
          </p:nvPr>
        </p:nvSpPr>
        <p:spPr/>
        <p:txBody>
          <a:bodyPr/>
          <a:lstStyle/>
          <a:p>
            <a:r>
              <a:rPr lang="en-US" dirty="0"/>
              <a:t>Political Events</a:t>
            </a:r>
          </a:p>
        </p:txBody>
      </p:sp>
      <p:sp>
        <p:nvSpPr>
          <p:cNvPr id="3" name="Content Placeholder 2">
            <a:extLst>
              <a:ext uri="{FF2B5EF4-FFF2-40B4-BE49-F238E27FC236}">
                <a16:creationId xmlns:a16="http://schemas.microsoft.com/office/drawing/2014/main" id="{02A2AA3A-D73F-42CD-8A1C-683750AF9115}"/>
              </a:ext>
            </a:extLst>
          </p:cNvPr>
          <p:cNvSpPr>
            <a:spLocks noGrp="1"/>
          </p:cNvSpPr>
          <p:nvPr>
            <p:ph idx="1"/>
          </p:nvPr>
        </p:nvSpPr>
        <p:spPr>
          <a:xfrm>
            <a:off x="359508" y="1200150"/>
            <a:ext cx="3548815" cy="3600450"/>
          </a:xfrm>
        </p:spPr>
        <p:txBody>
          <a:bodyPr>
            <a:normAutofit/>
          </a:bodyPr>
          <a:lstStyle/>
          <a:p>
            <a:r>
              <a:rPr lang="en-US" dirty="0"/>
              <a:t>Turnover from election</a:t>
            </a:r>
          </a:p>
          <a:p>
            <a:r>
              <a:rPr lang="en-US" dirty="0"/>
              <a:t>Retirement/new staff hiring</a:t>
            </a:r>
          </a:p>
          <a:p>
            <a:r>
              <a:rPr lang="en-US" dirty="0"/>
              <a:t>Executive action or legislation</a:t>
            </a:r>
          </a:p>
          <a:p>
            <a:endParaRPr lang="en-US" dirty="0"/>
          </a:p>
          <a:p>
            <a:endParaRPr lang="en-US" dirty="0"/>
          </a:p>
        </p:txBody>
      </p:sp>
      <p:sp>
        <p:nvSpPr>
          <p:cNvPr id="4" name="Slide Number Placeholder 3">
            <a:extLst>
              <a:ext uri="{FF2B5EF4-FFF2-40B4-BE49-F238E27FC236}">
                <a16:creationId xmlns:a16="http://schemas.microsoft.com/office/drawing/2014/main" id="{83401519-03C2-48E1-879E-94A1865F26A6}"/>
              </a:ext>
            </a:extLst>
          </p:cNvPr>
          <p:cNvSpPr>
            <a:spLocks noGrp="1"/>
          </p:cNvSpPr>
          <p:nvPr>
            <p:ph type="sldNum" sz="quarter" idx="12"/>
          </p:nvPr>
        </p:nvSpPr>
        <p:spPr/>
        <p:txBody>
          <a:bodyPr/>
          <a:lstStyle/>
          <a:p>
            <a:fld id="{588A7B10-5B59-5847-A2D4-DA6B67CC2B64}" type="slidenum">
              <a:rPr lang="en-US" smtClean="0"/>
              <a:t>19</a:t>
            </a:fld>
            <a:endParaRPr lang="en-US" dirty="0"/>
          </a:p>
        </p:txBody>
      </p:sp>
      <p:pic>
        <p:nvPicPr>
          <p:cNvPr id="6" name="Picture 5" descr="List of milestones from 1990 through 2016 from Walk Boston. ">
            <a:extLst>
              <a:ext uri="{FF2B5EF4-FFF2-40B4-BE49-F238E27FC236}">
                <a16:creationId xmlns:a16="http://schemas.microsoft.com/office/drawing/2014/main" id="{2E04058A-BACE-46B8-BE54-B65A2CCDF938}"/>
              </a:ext>
            </a:extLst>
          </p:cNvPr>
          <p:cNvPicPr>
            <a:picLocks noChangeAspect="1"/>
          </p:cNvPicPr>
          <p:nvPr/>
        </p:nvPicPr>
        <p:blipFill>
          <a:blip r:embed="rId3"/>
          <a:stretch>
            <a:fillRect/>
          </a:stretch>
        </p:blipFill>
        <p:spPr>
          <a:xfrm>
            <a:off x="4263531" y="102989"/>
            <a:ext cx="3815357" cy="4507757"/>
          </a:xfrm>
          <a:prstGeom prst="rect">
            <a:avLst/>
          </a:prstGeom>
        </p:spPr>
      </p:pic>
      <p:sp>
        <p:nvSpPr>
          <p:cNvPr id="5" name="TextBox 4">
            <a:extLst>
              <a:ext uri="{FF2B5EF4-FFF2-40B4-BE49-F238E27FC236}">
                <a16:creationId xmlns:a16="http://schemas.microsoft.com/office/drawing/2014/main" id="{98294F31-28A3-45A4-B683-5AE7CC1FF162}"/>
              </a:ext>
            </a:extLst>
          </p:cNvPr>
          <p:cNvSpPr txBox="1"/>
          <p:nvPr/>
        </p:nvSpPr>
        <p:spPr>
          <a:xfrm>
            <a:off x="5587139" y="4610746"/>
            <a:ext cx="2634712" cy="261610"/>
          </a:xfrm>
          <a:prstGeom prst="rect">
            <a:avLst/>
          </a:prstGeom>
          <a:noFill/>
        </p:spPr>
        <p:txBody>
          <a:bodyPr wrap="square" rtlCol="0">
            <a:spAutoFit/>
          </a:bodyPr>
          <a:lstStyle/>
          <a:p>
            <a:pPr algn="r"/>
            <a:r>
              <a:rPr lang="en-US" sz="1050" dirty="0"/>
              <a:t>walkBoston.org - walkBoston</a:t>
            </a:r>
          </a:p>
        </p:txBody>
      </p:sp>
    </p:spTree>
    <p:extLst>
      <p:ext uri="{BB962C8B-B14F-4D97-AF65-F5344CB8AC3E}">
        <p14:creationId xmlns:p14="http://schemas.microsoft.com/office/powerpoint/2010/main" val="33033053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F68C92-7715-44A9-8953-F66A5F59571F}"/>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A3118D8C-2373-4A62-85B6-89F962F1A5C7}"/>
              </a:ext>
            </a:extLst>
          </p:cNvPr>
          <p:cNvSpPr>
            <a:spLocks noGrp="1"/>
          </p:cNvSpPr>
          <p:nvPr>
            <p:ph idx="1"/>
          </p:nvPr>
        </p:nvSpPr>
        <p:spPr/>
        <p:txBody>
          <a:bodyPr/>
          <a:lstStyle/>
          <a:p>
            <a:r>
              <a:rPr lang="en-US" dirty="0"/>
              <a:t>Developing transformational partnerships</a:t>
            </a:r>
          </a:p>
          <a:p>
            <a:r>
              <a:rPr lang="en-US" dirty="0"/>
              <a:t>Cultivating cultural sensitivity</a:t>
            </a:r>
          </a:p>
          <a:p>
            <a:r>
              <a:rPr lang="en-US" dirty="0"/>
              <a:t>Framing communications effectively</a:t>
            </a:r>
          </a:p>
          <a:p>
            <a:r>
              <a:rPr lang="en-US" dirty="0"/>
              <a:t>Building opportunity awareness</a:t>
            </a:r>
          </a:p>
        </p:txBody>
      </p:sp>
      <p:sp>
        <p:nvSpPr>
          <p:cNvPr id="4" name="Slide Number Placeholder 3">
            <a:extLst>
              <a:ext uri="{FF2B5EF4-FFF2-40B4-BE49-F238E27FC236}">
                <a16:creationId xmlns:a16="http://schemas.microsoft.com/office/drawing/2014/main" id="{861B79DB-1AAF-4261-B06E-C7B7B1A0BDEC}"/>
              </a:ext>
            </a:extLst>
          </p:cNvPr>
          <p:cNvSpPr>
            <a:spLocks noGrp="1"/>
          </p:cNvSpPr>
          <p:nvPr>
            <p:ph type="sldNum" sz="quarter" idx="12"/>
          </p:nvPr>
        </p:nvSpPr>
        <p:spPr/>
        <p:txBody>
          <a:bodyPr/>
          <a:lstStyle/>
          <a:p>
            <a:fld id="{588A7B10-5B59-5847-A2D4-DA6B67CC2B64}" type="slidenum">
              <a:rPr lang="en-US" smtClean="0"/>
              <a:t>2</a:t>
            </a:fld>
            <a:endParaRPr lang="en-US" dirty="0"/>
          </a:p>
        </p:txBody>
      </p:sp>
    </p:spTree>
    <p:extLst>
      <p:ext uri="{BB962C8B-B14F-4D97-AF65-F5344CB8AC3E}">
        <p14:creationId xmlns:p14="http://schemas.microsoft.com/office/powerpoint/2010/main" val="399846685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0ABAE9-9D72-48C3-977B-2C8A7895A45B}"/>
              </a:ext>
            </a:extLst>
          </p:cNvPr>
          <p:cNvSpPr>
            <a:spLocks noGrp="1"/>
          </p:cNvSpPr>
          <p:nvPr>
            <p:ph type="title"/>
          </p:nvPr>
        </p:nvSpPr>
        <p:spPr/>
        <p:txBody>
          <a:bodyPr/>
          <a:lstStyle/>
          <a:p>
            <a:r>
              <a:rPr lang="en-US" dirty="0"/>
              <a:t>Technological Change</a:t>
            </a:r>
          </a:p>
        </p:txBody>
      </p:sp>
      <p:sp>
        <p:nvSpPr>
          <p:cNvPr id="3" name="Content Placeholder 2">
            <a:extLst>
              <a:ext uri="{FF2B5EF4-FFF2-40B4-BE49-F238E27FC236}">
                <a16:creationId xmlns:a16="http://schemas.microsoft.com/office/drawing/2014/main" id="{053472F0-1147-492E-9028-6102434C0134}"/>
              </a:ext>
            </a:extLst>
          </p:cNvPr>
          <p:cNvSpPr>
            <a:spLocks noGrp="1"/>
          </p:cNvSpPr>
          <p:nvPr>
            <p:ph idx="1"/>
          </p:nvPr>
        </p:nvSpPr>
        <p:spPr>
          <a:xfrm>
            <a:off x="359508" y="1200150"/>
            <a:ext cx="3253847" cy="3600450"/>
          </a:xfrm>
        </p:spPr>
        <p:txBody>
          <a:bodyPr/>
          <a:lstStyle/>
          <a:p>
            <a:r>
              <a:rPr lang="en-US" dirty="0"/>
              <a:t>Broadband internet</a:t>
            </a:r>
          </a:p>
          <a:p>
            <a:r>
              <a:rPr lang="en-US" dirty="0"/>
              <a:t>Automated vehicles</a:t>
            </a:r>
          </a:p>
          <a:p>
            <a:r>
              <a:rPr lang="en-US" dirty="0"/>
              <a:t>Bike share, e-scooters, and micromobility</a:t>
            </a:r>
          </a:p>
          <a:p>
            <a:endParaRPr lang="en-US" dirty="0"/>
          </a:p>
        </p:txBody>
      </p:sp>
      <p:sp>
        <p:nvSpPr>
          <p:cNvPr id="4" name="Slide Number Placeholder 3">
            <a:extLst>
              <a:ext uri="{FF2B5EF4-FFF2-40B4-BE49-F238E27FC236}">
                <a16:creationId xmlns:a16="http://schemas.microsoft.com/office/drawing/2014/main" id="{68C42003-5658-4E72-9CAF-CF7CFD8AA075}"/>
              </a:ext>
            </a:extLst>
          </p:cNvPr>
          <p:cNvSpPr>
            <a:spLocks noGrp="1"/>
          </p:cNvSpPr>
          <p:nvPr>
            <p:ph type="sldNum" sz="quarter" idx="12"/>
          </p:nvPr>
        </p:nvSpPr>
        <p:spPr/>
        <p:txBody>
          <a:bodyPr/>
          <a:lstStyle/>
          <a:p>
            <a:fld id="{588A7B10-5B59-5847-A2D4-DA6B67CC2B64}" type="slidenum">
              <a:rPr lang="en-US" smtClean="0"/>
              <a:t>20</a:t>
            </a:fld>
            <a:endParaRPr lang="en-US" dirty="0"/>
          </a:p>
        </p:txBody>
      </p:sp>
      <p:pic>
        <p:nvPicPr>
          <p:cNvPr id="7" name="Picture 6" descr="Station for docked bike share ">
            <a:extLst>
              <a:ext uri="{FF2B5EF4-FFF2-40B4-BE49-F238E27FC236}">
                <a16:creationId xmlns:a16="http://schemas.microsoft.com/office/drawing/2014/main" id="{8C0EEBD1-5440-42E5-81F6-54A45D7008CC}"/>
              </a:ext>
            </a:extLst>
          </p:cNvPr>
          <p:cNvPicPr>
            <a:picLocks noChangeAspect="1"/>
          </p:cNvPicPr>
          <p:nvPr/>
        </p:nvPicPr>
        <p:blipFill rotWithShape="1">
          <a:blip r:embed="rId3"/>
          <a:srcRect l="5419" t="39158" r="14377" b="7457"/>
          <a:stretch/>
        </p:blipFill>
        <p:spPr>
          <a:xfrm>
            <a:off x="3712305" y="1200150"/>
            <a:ext cx="3948400" cy="3133493"/>
          </a:xfrm>
          <a:prstGeom prst="rect">
            <a:avLst/>
          </a:prstGeom>
        </p:spPr>
      </p:pic>
      <p:sp>
        <p:nvSpPr>
          <p:cNvPr id="8" name="TextBox 7">
            <a:extLst>
              <a:ext uri="{FF2B5EF4-FFF2-40B4-BE49-F238E27FC236}">
                <a16:creationId xmlns:a16="http://schemas.microsoft.com/office/drawing/2014/main" id="{1D221D05-EDB4-47A3-8534-E03C3EEFE1AE}"/>
              </a:ext>
            </a:extLst>
          </p:cNvPr>
          <p:cNvSpPr txBox="1"/>
          <p:nvPr/>
        </p:nvSpPr>
        <p:spPr>
          <a:xfrm>
            <a:off x="4018788" y="4333643"/>
            <a:ext cx="3641917" cy="253916"/>
          </a:xfrm>
          <a:prstGeom prst="rect">
            <a:avLst/>
          </a:prstGeom>
          <a:noFill/>
        </p:spPr>
        <p:txBody>
          <a:bodyPr wrap="square" rtlCol="0">
            <a:spAutoFit/>
          </a:bodyPr>
          <a:lstStyle/>
          <a:p>
            <a:pPr algn="r"/>
            <a:r>
              <a:rPr lang="en-US" sz="1050" i="1" dirty="0"/>
              <a:t>Pedbikeimages.org - Kristen Brookshire</a:t>
            </a:r>
          </a:p>
        </p:txBody>
      </p:sp>
    </p:spTree>
    <p:extLst>
      <p:ext uri="{BB962C8B-B14F-4D97-AF65-F5344CB8AC3E}">
        <p14:creationId xmlns:p14="http://schemas.microsoft.com/office/powerpoint/2010/main" val="12457064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ACA5CA-A6F1-470E-9944-B78634F5F5E3}"/>
              </a:ext>
            </a:extLst>
          </p:cNvPr>
          <p:cNvSpPr>
            <a:spLocks noGrp="1"/>
          </p:cNvSpPr>
          <p:nvPr>
            <p:ph type="title"/>
          </p:nvPr>
        </p:nvSpPr>
        <p:spPr/>
        <p:txBody>
          <a:bodyPr/>
          <a:lstStyle/>
          <a:p>
            <a:r>
              <a:rPr lang="en-US" dirty="0"/>
              <a:t>Crisis (Real or Perceived)</a:t>
            </a:r>
          </a:p>
        </p:txBody>
      </p:sp>
      <p:sp>
        <p:nvSpPr>
          <p:cNvPr id="4" name="Slide Number Placeholder 3">
            <a:extLst>
              <a:ext uri="{FF2B5EF4-FFF2-40B4-BE49-F238E27FC236}">
                <a16:creationId xmlns:a16="http://schemas.microsoft.com/office/drawing/2014/main" id="{D5E7DC82-7466-4383-8FC6-463DBA650DD9}"/>
              </a:ext>
            </a:extLst>
          </p:cNvPr>
          <p:cNvSpPr>
            <a:spLocks noGrp="1"/>
          </p:cNvSpPr>
          <p:nvPr>
            <p:ph type="sldNum" sz="quarter" idx="12"/>
          </p:nvPr>
        </p:nvSpPr>
        <p:spPr/>
        <p:txBody>
          <a:bodyPr/>
          <a:lstStyle/>
          <a:p>
            <a:fld id="{588A7B10-5B59-5847-A2D4-DA6B67CC2B64}" type="slidenum">
              <a:rPr lang="en-US" smtClean="0"/>
              <a:t>21</a:t>
            </a:fld>
            <a:endParaRPr lang="en-US" dirty="0"/>
          </a:p>
        </p:txBody>
      </p:sp>
      <p:pic>
        <p:nvPicPr>
          <p:cNvPr id="6" name="Picture 5" descr="Graph. Shows the increase in obesity prevalence in adults aged 20 and over and youth aged 2 through 19, from the year 2000 through 2016. Both groups see increases in total percentage.  ">
            <a:extLst>
              <a:ext uri="{FF2B5EF4-FFF2-40B4-BE49-F238E27FC236}">
                <a16:creationId xmlns:a16="http://schemas.microsoft.com/office/drawing/2014/main" id="{E021E996-AF57-48B3-A73B-FE117E3326B0}"/>
              </a:ext>
            </a:extLst>
          </p:cNvPr>
          <p:cNvPicPr>
            <a:picLocks noChangeAspect="1"/>
          </p:cNvPicPr>
          <p:nvPr/>
        </p:nvPicPr>
        <p:blipFill>
          <a:blip r:embed="rId3"/>
          <a:stretch>
            <a:fillRect/>
          </a:stretch>
        </p:blipFill>
        <p:spPr>
          <a:xfrm>
            <a:off x="2060442" y="1031491"/>
            <a:ext cx="5023115" cy="3779072"/>
          </a:xfrm>
          <a:prstGeom prst="rect">
            <a:avLst/>
          </a:prstGeom>
        </p:spPr>
      </p:pic>
      <p:sp>
        <p:nvSpPr>
          <p:cNvPr id="7" name="TextBox 6">
            <a:extLst>
              <a:ext uri="{FF2B5EF4-FFF2-40B4-BE49-F238E27FC236}">
                <a16:creationId xmlns:a16="http://schemas.microsoft.com/office/drawing/2014/main" id="{07E49F1B-D6C5-4879-ABF5-A479482CF356}"/>
              </a:ext>
            </a:extLst>
          </p:cNvPr>
          <p:cNvSpPr txBox="1"/>
          <p:nvPr/>
        </p:nvSpPr>
        <p:spPr>
          <a:xfrm>
            <a:off x="3851073" y="4810563"/>
            <a:ext cx="3232484" cy="253916"/>
          </a:xfrm>
          <a:prstGeom prst="rect">
            <a:avLst/>
          </a:prstGeom>
          <a:noFill/>
        </p:spPr>
        <p:txBody>
          <a:bodyPr wrap="square" rtlCol="0">
            <a:spAutoFit/>
          </a:bodyPr>
          <a:lstStyle/>
          <a:p>
            <a:pPr algn="r"/>
            <a:r>
              <a:rPr lang="en-US" sz="1050" i="1" dirty="0"/>
              <a:t>Stateofobesity.org - NCHS</a:t>
            </a:r>
          </a:p>
        </p:txBody>
      </p:sp>
    </p:spTree>
    <p:extLst>
      <p:ext uri="{BB962C8B-B14F-4D97-AF65-F5344CB8AC3E}">
        <p14:creationId xmlns:p14="http://schemas.microsoft.com/office/powerpoint/2010/main" val="35306888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DCB89B-E6DE-40E6-A3C9-6AFDDE6119C7}"/>
              </a:ext>
            </a:extLst>
          </p:cNvPr>
          <p:cNvSpPr>
            <a:spLocks noGrp="1"/>
          </p:cNvSpPr>
          <p:nvPr>
            <p:ph type="title"/>
          </p:nvPr>
        </p:nvSpPr>
        <p:spPr/>
        <p:txBody>
          <a:bodyPr/>
          <a:lstStyle/>
          <a:p>
            <a:r>
              <a:rPr lang="en-US" dirty="0"/>
              <a:t>Funding Opportunities</a:t>
            </a:r>
          </a:p>
        </p:txBody>
      </p:sp>
      <p:sp>
        <p:nvSpPr>
          <p:cNvPr id="3" name="Content Placeholder 2">
            <a:extLst>
              <a:ext uri="{FF2B5EF4-FFF2-40B4-BE49-F238E27FC236}">
                <a16:creationId xmlns:a16="http://schemas.microsoft.com/office/drawing/2014/main" id="{1C03AECE-4BAC-4537-8B05-068E9DE2F2E3}"/>
              </a:ext>
            </a:extLst>
          </p:cNvPr>
          <p:cNvSpPr>
            <a:spLocks noGrp="1"/>
          </p:cNvSpPr>
          <p:nvPr>
            <p:ph idx="1"/>
          </p:nvPr>
        </p:nvSpPr>
        <p:spPr/>
        <p:txBody>
          <a:bodyPr/>
          <a:lstStyle/>
          <a:p>
            <a:r>
              <a:rPr lang="en-US" dirty="0"/>
              <a:t>One-time grant</a:t>
            </a:r>
          </a:p>
          <a:p>
            <a:pPr lvl="1"/>
            <a:r>
              <a:rPr lang="en-US" dirty="0"/>
              <a:t>Durham, NC, Bloomberg grant for Vision Zero</a:t>
            </a:r>
          </a:p>
          <a:p>
            <a:pPr lvl="1"/>
            <a:endParaRPr lang="en-US" dirty="0"/>
          </a:p>
          <a:p>
            <a:r>
              <a:rPr lang="en-US" dirty="0"/>
              <a:t>Bonds </a:t>
            </a:r>
          </a:p>
          <a:p>
            <a:pPr lvl="1"/>
            <a:r>
              <a:rPr lang="en-US" dirty="0"/>
              <a:t>City of Austin, TX, Safe Routes to School </a:t>
            </a:r>
          </a:p>
          <a:p>
            <a:pPr lvl="1"/>
            <a:endParaRPr lang="en-US" dirty="0"/>
          </a:p>
          <a:p>
            <a:r>
              <a:rPr lang="en-US" dirty="0"/>
              <a:t>Annual budgeting process</a:t>
            </a:r>
          </a:p>
          <a:p>
            <a:pPr lvl="1"/>
            <a:r>
              <a:rPr lang="en-US" dirty="0"/>
              <a:t>California gas tax and road diets</a:t>
            </a:r>
          </a:p>
          <a:p>
            <a:pPr lvl="1"/>
            <a:endParaRPr lang="en-US" dirty="0"/>
          </a:p>
          <a:p>
            <a:endParaRPr lang="en-US" dirty="0"/>
          </a:p>
        </p:txBody>
      </p:sp>
      <p:sp>
        <p:nvSpPr>
          <p:cNvPr id="4" name="Slide Number Placeholder 3">
            <a:extLst>
              <a:ext uri="{FF2B5EF4-FFF2-40B4-BE49-F238E27FC236}">
                <a16:creationId xmlns:a16="http://schemas.microsoft.com/office/drawing/2014/main" id="{0945346E-29EC-4DA9-BAD3-1272CFC897B9}"/>
              </a:ext>
            </a:extLst>
          </p:cNvPr>
          <p:cNvSpPr>
            <a:spLocks noGrp="1"/>
          </p:cNvSpPr>
          <p:nvPr>
            <p:ph type="sldNum" sz="quarter" idx="12"/>
          </p:nvPr>
        </p:nvSpPr>
        <p:spPr/>
        <p:txBody>
          <a:bodyPr/>
          <a:lstStyle/>
          <a:p>
            <a:fld id="{588A7B10-5B59-5847-A2D4-DA6B67CC2B64}" type="slidenum">
              <a:rPr lang="en-US" smtClean="0"/>
              <a:t>22</a:t>
            </a:fld>
            <a:endParaRPr lang="en-US" dirty="0"/>
          </a:p>
        </p:txBody>
      </p:sp>
    </p:spTree>
    <p:extLst>
      <p:ext uri="{BB962C8B-B14F-4D97-AF65-F5344CB8AC3E}">
        <p14:creationId xmlns:p14="http://schemas.microsoft.com/office/powerpoint/2010/main" val="35275083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4F2E13-23F2-4BC9-B0A5-C7833C65076C}"/>
              </a:ext>
            </a:extLst>
          </p:cNvPr>
          <p:cNvSpPr>
            <a:spLocks noGrp="1"/>
          </p:cNvSpPr>
          <p:nvPr>
            <p:ph type="title"/>
          </p:nvPr>
        </p:nvSpPr>
        <p:spPr>
          <a:xfrm>
            <a:off x="359507" y="205979"/>
            <a:ext cx="7829987" cy="857250"/>
          </a:xfrm>
        </p:spPr>
        <p:txBody>
          <a:bodyPr/>
          <a:lstStyle/>
          <a:p>
            <a:r>
              <a:rPr lang="en-US" dirty="0"/>
              <a:t>Awards, Accolades, Recognition</a:t>
            </a:r>
          </a:p>
        </p:txBody>
      </p:sp>
      <p:sp>
        <p:nvSpPr>
          <p:cNvPr id="4" name="Slide Number Placeholder 3">
            <a:extLst>
              <a:ext uri="{FF2B5EF4-FFF2-40B4-BE49-F238E27FC236}">
                <a16:creationId xmlns:a16="http://schemas.microsoft.com/office/drawing/2014/main" id="{D4BF1D6E-312F-488B-8DF9-5DE91F333A29}"/>
              </a:ext>
            </a:extLst>
          </p:cNvPr>
          <p:cNvSpPr>
            <a:spLocks noGrp="1"/>
          </p:cNvSpPr>
          <p:nvPr>
            <p:ph type="sldNum" sz="quarter" idx="12"/>
          </p:nvPr>
        </p:nvSpPr>
        <p:spPr/>
        <p:txBody>
          <a:bodyPr/>
          <a:lstStyle/>
          <a:p>
            <a:fld id="{588A7B10-5B59-5847-A2D4-DA6B67CC2B64}" type="slidenum">
              <a:rPr lang="en-US" smtClean="0"/>
              <a:t>23</a:t>
            </a:fld>
            <a:endParaRPr lang="en-US" dirty="0"/>
          </a:p>
        </p:txBody>
      </p:sp>
      <p:pic>
        <p:nvPicPr>
          <p:cNvPr id="10" name="Picture 9" descr="Multiple people hold awards that say Walk Friendly community ">
            <a:extLst>
              <a:ext uri="{FF2B5EF4-FFF2-40B4-BE49-F238E27FC236}">
                <a16:creationId xmlns:a16="http://schemas.microsoft.com/office/drawing/2014/main" id="{7079B087-6ECA-4B00-B8A8-4C373E84522D}"/>
              </a:ext>
            </a:extLst>
          </p:cNvPr>
          <p:cNvPicPr>
            <a:picLocks noChangeAspect="1"/>
          </p:cNvPicPr>
          <p:nvPr/>
        </p:nvPicPr>
        <p:blipFill>
          <a:blip r:embed="rId3"/>
          <a:srcRect/>
          <a:stretch/>
        </p:blipFill>
        <p:spPr>
          <a:xfrm>
            <a:off x="1032387" y="1271709"/>
            <a:ext cx="6350475" cy="3662797"/>
          </a:xfrm>
          <a:prstGeom prst="rect">
            <a:avLst/>
          </a:prstGeom>
        </p:spPr>
      </p:pic>
      <p:sp>
        <p:nvSpPr>
          <p:cNvPr id="3" name="TextBox 2">
            <a:extLst>
              <a:ext uri="{FF2B5EF4-FFF2-40B4-BE49-F238E27FC236}">
                <a16:creationId xmlns:a16="http://schemas.microsoft.com/office/drawing/2014/main" id="{8C54BF44-A2EB-4FE5-84B5-7DE2F4946E1C}"/>
              </a:ext>
            </a:extLst>
          </p:cNvPr>
          <p:cNvSpPr txBox="1"/>
          <p:nvPr/>
        </p:nvSpPr>
        <p:spPr>
          <a:xfrm>
            <a:off x="4631641" y="4889070"/>
            <a:ext cx="2751221" cy="253916"/>
          </a:xfrm>
          <a:prstGeom prst="rect">
            <a:avLst/>
          </a:prstGeom>
          <a:noFill/>
        </p:spPr>
        <p:txBody>
          <a:bodyPr wrap="square" rtlCol="0">
            <a:spAutoFit/>
          </a:bodyPr>
          <a:lstStyle/>
          <a:p>
            <a:pPr algn="r"/>
            <a:r>
              <a:rPr lang="en-US" sz="1050" i="1" dirty="0"/>
              <a:t>Greencommunitiescanada.org </a:t>
            </a:r>
          </a:p>
        </p:txBody>
      </p:sp>
    </p:spTree>
    <p:extLst>
      <p:ext uri="{BB962C8B-B14F-4D97-AF65-F5344CB8AC3E}">
        <p14:creationId xmlns:p14="http://schemas.microsoft.com/office/powerpoint/2010/main" val="265541355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C4905F-8686-44C2-B3B6-297DC2AFE972}"/>
              </a:ext>
            </a:extLst>
          </p:cNvPr>
          <p:cNvSpPr>
            <a:spLocks noGrp="1"/>
          </p:cNvSpPr>
          <p:nvPr>
            <p:ph type="title"/>
          </p:nvPr>
        </p:nvSpPr>
        <p:spPr/>
        <p:txBody>
          <a:bodyPr/>
          <a:lstStyle/>
          <a:p>
            <a:r>
              <a:rPr lang="en-US" sz="4400" dirty="0"/>
              <a:t>Case Study: Leadership in Action</a:t>
            </a:r>
          </a:p>
        </p:txBody>
      </p:sp>
      <p:sp>
        <p:nvSpPr>
          <p:cNvPr id="3" name="Content Placeholder 2">
            <a:extLst>
              <a:ext uri="{FF2B5EF4-FFF2-40B4-BE49-F238E27FC236}">
                <a16:creationId xmlns:a16="http://schemas.microsoft.com/office/drawing/2014/main" id="{D7F83805-A0A1-488B-B942-B5911A4B7BDC}"/>
              </a:ext>
            </a:extLst>
          </p:cNvPr>
          <p:cNvSpPr>
            <a:spLocks noGrp="1"/>
          </p:cNvSpPr>
          <p:nvPr>
            <p:ph idx="1"/>
          </p:nvPr>
        </p:nvSpPr>
        <p:spPr>
          <a:xfrm>
            <a:off x="359508" y="1200150"/>
            <a:ext cx="3843874" cy="3600450"/>
          </a:xfrm>
        </p:spPr>
        <p:txBody>
          <a:bodyPr>
            <a:normAutofit fontScale="92500"/>
          </a:bodyPr>
          <a:lstStyle/>
          <a:p>
            <a:r>
              <a:rPr lang="en-US" dirty="0"/>
              <a:t>San Francisco Vision Zero: Building a coalition that was ready when the time came</a:t>
            </a:r>
            <a:endParaRPr lang="en-US" dirty="0">
              <a:solidFill>
                <a:srgbClr val="FF0000"/>
              </a:solidFill>
            </a:endParaRPr>
          </a:p>
          <a:p>
            <a:pPr lvl="1"/>
            <a:r>
              <a:rPr lang="en-US" dirty="0"/>
              <a:t>City adopted Vision Zero in 2014, providing opportunity for collaborative work amongst myriad agencies</a:t>
            </a:r>
          </a:p>
          <a:p>
            <a:pPr lvl="1"/>
            <a:r>
              <a:rPr lang="en-US" dirty="0"/>
              <a:t>Leveraged existing relationships between departments to create Vision Zero programs</a:t>
            </a:r>
          </a:p>
        </p:txBody>
      </p:sp>
      <p:sp>
        <p:nvSpPr>
          <p:cNvPr id="4" name="Slide Number Placeholder 3">
            <a:extLst>
              <a:ext uri="{FF2B5EF4-FFF2-40B4-BE49-F238E27FC236}">
                <a16:creationId xmlns:a16="http://schemas.microsoft.com/office/drawing/2014/main" id="{6C13859D-FA3B-4636-92E7-0A2DC3993918}"/>
              </a:ext>
            </a:extLst>
          </p:cNvPr>
          <p:cNvSpPr>
            <a:spLocks noGrp="1"/>
          </p:cNvSpPr>
          <p:nvPr>
            <p:ph type="sldNum" sz="quarter" idx="12"/>
          </p:nvPr>
        </p:nvSpPr>
        <p:spPr/>
        <p:txBody>
          <a:bodyPr/>
          <a:lstStyle/>
          <a:p>
            <a:fld id="{588A7B10-5B59-5847-A2D4-DA6B67CC2B64}" type="slidenum">
              <a:rPr lang="en-US" smtClean="0"/>
              <a:t>24</a:t>
            </a:fld>
            <a:endParaRPr lang="en-US" dirty="0"/>
          </a:p>
        </p:txBody>
      </p:sp>
    </p:spTree>
    <p:extLst>
      <p:ext uri="{BB962C8B-B14F-4D97-AF65-F5344CB8AC3E}">
        <p14:creationId xmlns:p14="http://schemas.microsoft.com/office/powerpoint/2010/main" val="18828508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147345-529B-49F2-86F7-4D201CDE9392}"/>
              </a:ext>
            </a:extLst>
          </p:cNvPr>
          <p:cNvSpPr>
            <a:spLocks noGrp="1"/>
          </p:cNvSpPr>
          <p:nvPr>
            <p:ph type="title"/>
          </p:nvPr>
        </p:nvSpPr>
        <p:spPr/>
        <p:txBody>
          <a:bodyPr/>
          <a:lstStyle/>
          <a:p>
            <a:r>
              <a:rPr lang="en-US" dirty="0"/>
              <a:t>Leadership for System Change</a:t>
            </a:r>
          </a:p>
        </p:txBody>
      </p:sp>
      <p:pic>
        <p:nvPicPr>
          <p:cNvPr id="6" name="Content Placeholder 5" descr="Infographic. &quot;How to Change a System&quot;. A checklist of systemic interventions, arranged from weak to strong. Higher interventions have the potential for stronger, broader and more durable improvements, increasing the resilience and sustainability of systems. ">
            <a:extLst>
              <a:ext uri="{FF2B5EF4-FFF2-40B4-BE49-F238E27FC236}">
                <a16:creationId xmlns:a16="http://schemas.microsoft.com/office/drawing/2014/main" id="{96F9FA5D-1D25-4A2D-8286-EEBEA4A73F42}"/>
              </a:ext>
            </a:extLst>
          </p:cNvPr>
          <p:cNvPicPr>
            <a:picLocks noGrp="1" noChangeAspect="1"/>
          </p:cNvPicPr>
          <p:nvPr>
            <p:ph idx="1"/>
          </p:nvPr>
        </p:nvPicPr>
        <p:blipFill>
          <a:blip r:embed="rId3"/>
          <a:stretch>
            <a:fillRect/>
          </a:stretch>
        </p:blipFill>
        <p:spPr>
          <a:xfrm>
            <a:off x="1324947" y="1063229"/>
            <a:ext cx="5770366" cy="4080271"/>
          </a:xfrm>
        </p:spPr>
      </p:pic>
      <p:sp>
        <p:nvSpPr>
          <p:cNvPr id="4" name="Slide Number Placeholder 3">
            <a:extLst>
              <a:ext uri="{FF2B5EF4-FFF2-40B4-BE49-F238E27FC236}">
                <a16:creationId xmlns:a16="http://schemas.microsoft.com/office/drawing/2014/main" id="{5B8696CF-FF7A-4223-A5EC-96B719FC1C92}"/>
              </a:ext>
            </a:extLst>
          </p:cNvPr>
          <p:cNvSpPr>
            <a:spLocks noGrp="1"/>
          </p:cNvSpPr>
          <p:nvPr>
            <p:ph type="sldNum" sz="quarter" idx="12"/>
          </p:nvPr>
        </p:nvSpPr>
        <p:spPr/>
        <p:txBody>
          <a:bodyPr/>
          <a:lstStyle/>
          <a:p>
            <a:fld id="{588A7B10-5B59-5847-A2D4-DA6B67CC2B64}" type="slidenum">
              <a:rPr lang="en-US" smtClean="0"/>
              <a:t>25</a:t>
            </a:fld>
            <a:endParaRPr lang="en-US" dirty="0"/>
          </a:p>
        </p:txBody>
      </p:sp>
    </p:spTree>
    <p:extLst>
      <p:ext uri="{BB962C8B-B14F-4D97-AF65-F5344CB8AC3E}">
        <p14:creationId xmlns:p14="http://schemas.microsoft.com/office/powerpoint/2010/main" val="345201127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7282D-6A94-4DF2-9870-401FC1A6736B}"/>
              </a:ext>
            </a:extLst>
          </p:cNvPr>
          <p:cNvSpPr>
            <a:spLocks noGrp="1"/>
          </p:cNvSpPr>
          <p:nvPr>
            <p:ph type="title"/>
          </p:nvPr>
        </p:nvSpPr>
        <p:spPr/>
        <p:txBody>
          <a:bodyPr/>
          <a:lstStyle/>
          <a:p>
            <a:r>
              <a:rPr lang="en-US" dirty="0"/>
              <a:t>In-Class Exercise</a:t>
            </a:r>
          </a:p>
        </p:txBody>
      </p:sp>
      <p:sp>
        <p:nvSpPr>
          <p:cNvPr id="3" name="Content Placeholder 2">
            <a:extLst>
              <a:ext uri="{FF2B5EF4-FFF2-40B4-BE49-F238E27FC236}">
                <a16:creationId xmlns:a16="http://schemas.microsoft.com/office/drawing/2014/main" id="{6AEE1199-68D4-400A-9906-AB8F4D3F918B}"/>
              </a:ext>
            </a:extLst>
          </p:cNvPr>
          <p:cNvSpPr>
            <a:spLocks noGrp="1"/>
          </p:cNvSpPr>
          <p:nvPr>
            <p:ph idx="1"/>
          </p:nvPr>
        </p:nvSpPr>
        <p:spPr/>
        <p:txBody>
          <a:bodyPr/>
          <a:lstStyle/>
          <a:p>
            <a:r>
              <a:rPr lang="en-US" dirty="0"/>
              <a:t>In small groups, discuss the following prompts, then report back to the class:</a:t>
            </a:r>
          </a:p>
          <a:p>
            <a:pPr lvl="1"/>
            <a:r>
              <a:rPr lang="en-US" dirty="0"/>
              <a:t>Who do you recognize as a “leading voice” in the pedestrian and bicycle community?</a:t>
            </a:r>
          </a:p>
          <a:p>
            <a:pPr lvl="1"/>
            <a:r>
              <a:rPr lang="en-US" dirty="0"/>
              <a:t>Describe three leadership attributes that make that person effective or successful.</a:t>
            </a:r>
          </a:p>
          <a:p>
            <a:pPr lvl="1"/>
            <a:endParaRPr lang="en-US" dirty="0"/>
          </a:p>
          <a:p>
            <a:endParaRPr lang="en-US" dirty="0"/>
          </a:p>
        </p:txBody>
      </p:sp>
      <p:sp>
        <p:nvSpPr>
          <p:cNvPr id="4" name="Slide Number Placeholder 3">
            <a:extLst>
              <a:ext uri="{FF2B5EF4-FFF2-40B4-BE49-F238E27FC236}">
                <a16:creationId xmlns:a16="http://schemas.microsoft.com/office/drawing/2014/main" id="{AABB59F8-2BE1-4F0C-9FFD-8BC59F207CBE}"/>
              </a:ext>
            </a:extLst>
          </p:cNvPr>
          <p:cNvSpPr>
            <a:spLocks noGrp="1"/>
          </p:cNvSpPr>
          <p:nvPr>
            <p:ph type="sldNum" sz="quarter" idx="12"/>
          </p:nvPr>
        </p:nvSpPr>
        <p:spPr/>
        <p:txBody>
          <a:bodyPr/>
          <a:lstStyle/>
          <a:p>
            <a:fld id="{588A7B10-5B59-5847-A2D4-DA6B67CC2B64}" type="slidenum">
              <a:rPr lang="en-US" smtClean="0"/>
              <a:t>26</a:t>
            </a:fld>
            <a:endParaRPr lang="en-US" dirty="0"/>
          </a:p>
        </p:txBody>
      </p:sp>
    </p:spTree>
    <p:extLst>
      <p:ext uri="{BB962C8B-B14F-4D97-AF65-F5344CB8AC3E}">
        <p14:creationId xmlns:p14="http://schemas.microsoft.com/office/powerpoint/2010/main" val="185037373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63327-D931-4CFE-8699-93A58496B402}"/>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E0C2132E-BEF7-4A49-BA23-48D41A694E8C}"/>
              </a:ext>
            </a:extLst>
          </p:cNvPr>
          <p:cNvSpPr>
            <a:spLocks noGrp="1"/>
          </p:cNvSpPr>
          <p:nvPr>
            <p:ph idx="1"/>
          </p:nvPr>
        </p:nvSpPr>
        <p:spPr>
          <a:xfrm>
            <a:off x="359507" y="1200150"/>
            <a:ext cx="7899589" cy="3600450"/>
          </a:xfrm>
        </p:spPr>
        <p:txBody>
          <a:bodyPr/>
          <a:lstStyle/>
          <a:p>
            <a:pPr>
              <a:spcBef>
                <a:spcPts val="1200"/>
              </a:spcBef>
            </a:pPr>
            <a:r>
              <a:rPr lang="en-US" dirty="0"/>
              <a:t>Project implementation requires partners and collaboration</a:t>
            </a:r>
          </a:p>
          <a:p>
            <a:pPr>
              <a:spcBef>
                <a:spcPts val="1200"/>
              </a:spcBef>
            </a:pPr>
            <a:r>
              <a:rPr lang="en-US" dirty="0"/>
              <a:t>Leaders seek to build trusting, transformative relationships</a:t>
            </a:r>
          </a:p>
          <a:p>
            <a:pPr>
              <a:spcBef>
                <a:spcPts val="1200"/>
              </a:spcBef>
            </a:pPr>
            <a:r>
              <a:rPr lang="en-US" dirty="0"/>
              <a:t>This demands cultural sensitivity and work to make values explicit and aligned with other partner values and goals</a:t>
            </a:r>
          </a:p>
          <a:p>
            <a:pPr>
              <a:spcBef>
                <a:spcPts val="1200"/>
              </a:spcBef>
            </a:pPr>
            <a:r>
              <a:rPr lang="en-US" dirty="0"/>
              <a:t>Leaders with strong partners and communication framing skills can be more ready to leverage “windows of opportunity”</a:t>
            </a:r>
          </a:p>
          <a:p>
            <a:pPr>
              <a:spcBef>
                <a:spcPts val="1200"/>
              </a:spcBef>
            </a:pPr>
            <a:endParaRPr lang="en-US" dirty="0"/>
          </a:p>
          <a:p>
            <a:endParaRPr lang="en-US" dirty="0"/>
          </a:p>
        </p:txBody>
      </p:sp>
      <p:sp>
        <p:nvSpPr>
          <p:cNvPr id="4" name="Slide Number Placeholder 3">
            <a:extLst>
              <a:ext uri="{FF2B5EF4-FFF2-40B4-BE49-F238E27FC236}">
                <a16:creationId xmlns:a16="http://schemas.microsoft.com/office/drawing/2014/main" id="{D4F70C38-D85F-4D88-83BA-2E43C7686D1F}"/>
              </a:ext>
            </a:extLst>
          </p:cNvPr>
          <p:cNvSpPr>
            <a:spLocks noGrp="1"/>
          </p:cNvSpPr>
          <p:nvPr>
            <p:ph type="sldNum" sz="quarter" idx="12"/>
          </p:nvPr>
        </p:nvSpPr>
        <p:spPr/>
        <p:txBody>
          <a:bodyPr/>
          <a:lstStyle/>
          <a:p>
            <a:fld id="{588A7B10-5B59-5847-A2D4-DA6B67CC2B64}" type="slidenum">
              <a:rPr lang="en-US" smtClean="0"/>
              <a:t>27</a:t>
            </a:fld>
            <a:endParaRPr lang="en-US" dirty="0"/>
          </a:p>
        </p:txBody>
      </p:sp>
    </p:spTree>
    <p:extLst>
      <p:ext uri="{BB962C8B-B14F-4D97-AF65-F5344CB8AC3E}">
        <p14:creationId xmlns:p14="http://schemas.microsoft.com/office/powerpoint/2010/main" val="7741120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Learning Objectives</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a:xfrm>
            <a:off x="359508" y="1200150"/>
            <a:ext cx="7431180" cy="3600450"/>
          </a:xfrm>
        </p:spPr>
        <p:txBody>
          <a:bodyPr/>
          <a:lstStyle/>
          <a:p>
            <a:pPr marL="171450" indent="-171450"/>
            <a:r>
              <a:rPr lang="en-US" dirty="0"/>
              <a:t>Recognize the value of partnerships and relationship-building</a:t>
            </a:r>
          </a:p>
          <a:p>
            <a:pPr marL="171450" indent="-171450"/>
            <a:r>
              <a:rPr lang="en-US" dirty="0"/>
              <a:t>Be able to identify characteristics of transformational leadership </a:t>
            </a:r>
          </a:p>
          <a:p>
            <a:pPr marL="171450" indent="-171450"/>
            <a:r>
              <a:rPr lang="en-US" dirty="0"/>
              <a:t>Apply techniques for stakeholder analysis, trust-building, and communication framing</a:t>
            </a:r>
          </a:p>
          <a:p>
            <a:pPr marL="171450" indent="-171450"/>
            <a:r>
              <a:rPr lang="en-US" dirty="0"/>
              <a:t>Be able to describe five opportunities for leadership</a:t>
            </a:r>
          </a:p>
          <a:p>
            <a:endParaRPr lang="en-US" dirty="0"/>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3</a:t>
            </a:fld>
            <a:endParaRPr lang="en-US" dirty="0"/>
          </a:p>
        </p:txBody>
      </p:sp>
    </p:spTree>
    <p:extLst>
      <p:ext uri="{BB962C8B-B14F-4D97-AF65-F5344CB8AC3E}">
        <p14:creationId xmlns:p14="http://schemas.microsoft.com/office/powerpoint/2010/main" val="320036344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The Rule of 90-10</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a:xfrm>
            <a:off x="359508" y="1455576"/>
            <a:ext cx="2955192" cy="3139284"/>
          </a:xfrm>
        </p:spPr>
        <p:txBody>
          <a:bodyPr>
            <a:normAutofit/>
          </a:bodyPr>
          <a:lstStyle/>
          <a:p>
            <a:r>
              <a:rPr lang="en-US" dirty="0"/>
              <a:t>10% Know-how</a:t>
            </a:r>
          </a:p>
          <a:p>
            <a:r>
              <a:rPr lang="en-US" dirty="0"/>
              <a:t>90% Working with others</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4</a:t>
            </a:fld>
            <a:endParaRPr lang="en-US" dirty="0"/>
          </a:p>
        </p:txBody>
      </p:sp>
      <p:pic>
        <p:nvPicPr>
          <p:cNvPr id="8" name="Picture 7" descr="A group of city planners sitting at a table discuss a presentation that was given on public housing in a neighborhood of Savannah ">
            <a:extLst>
              <a:ext uri="{FF2B5EF4-FFF2-40B4-BE49-F238E27FC236}">
                <a16:creationId xmlns:a16="http://schemas.microsoft.com/office/drawing/2014/main" id="{E70E0015-ED86-4B79-8C3B-0B00F8E254DF}"/>
              </a:ext>
            </a:extLst>
          </p:cNvPr>
          <p:cNvPicPr>
            <a:picLocks noChangeAspect="1"/>
          </p:cNvPicPr>
          <p:nvPr/>
        </p:nvPicPr>
        <p:blipFill>
          <a:blip r:embed="rId3"/>
          <a:srcRect/>
          <a:stretch/>
        </p:blipFill>
        <p:spPr>
          <a:xfrm>
            <a:off x="3418550" y="1439646"/>
            <a:ext cx="4821503" cy="2746756"/>
          </a:xfrm>
          <a:prstGeom prst="rect">
            <a:avLst/>
          </a:prstGeom>
        </p:spPr>
      </p:pic>
      <p:sp>
        <p:nvSpPr>
          <p:cNvPr id="9" name="TextBox 8">
            <a:extLst>
              <a:ext uri="{FF2B5EF4-FFF2-40B4-BE49-F238E27FC236}">
                <a16:creationId xmlns:a16="http://schemas.microsoft.com/office/drawing/2014/main" id="{98BF69C3-1E3B-4D08-8D4A-9EAEA73A7F8D}"/>
              </a:ext>
            </a:extLst>
          </p:cNvPr>
          <p:cNvSpPr txBox="1"/>
          <p:nvPr/>
        </p:nvSpPr>
        <p:spPr>
          <a:xfrm>
            <a:off x="3886470" y="4173150"/>
            <a:ext cx="4450702" cy="261610"/>
          </a:xfrm>
          <a:prstGeom prst="rect">
            <a:avLst/>
          </a:prstGeom>
          <a:noFill/>
        </p:spPr>
        <p:txBody>
          <a:bodyPr wrap="square" rtlCol="0">
            <a:spAutoFit/>
          </a:bodyPr>
          <a:lstStyle/>
          <a:p>
            <a:pPr algn="r"/>
            <a:r>
              <a:rPr lang="en-US" sz="1050" i="1" dirty="0"/>
              <a:t>pedbikeinfo.org  - Dan Burden</a:t>
            </a:r>
          </a:p>
        </p:txBody>
      </p:sp>
    </p:spTree>
    <p:extLst>
      <p:ext uri="{BB962C8B-B14F-4D97-AF65-F5344CB8AC3E}">
        <p14:creationId xmlns:p14="http://schemas.microsoft.com/office/powerpoint/2010/main" val="9355381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BD5F1B-03CC-435C-BFA2-C677D9C17AB5}"/>
              </a:ext>
            </a:extLst>
          </p:cNvPr>
          <p:cNvSpPr>
            <a:spLocks noGrp="1"/>
          </p:cNvSpPr>
          <p:nvPr>
            <p:ph type="title"/>
          </p:nvPr>
        </p:nvSpPr>
        <p:spPr>
          <a:xfrm>
            <a:off x="319403" y="-66737"/>
            <a:ext cx="7620000" cy="857250"/>
          </a:xfrm>
        </p:spPr>
        <p:txBody>
          <a:bodyPr/>
          <a:lstStyle/>
          <a:p>
            <a:r>
              <a:rPr lang="en-US" sz="3600" dirty="0"/>
              <a:t>Partners are Critical for Implementation</a:t>
            </a:r>
          </a:p>
        </p:txBody>
      </p:sp>
      <p:pic>
        <p:nvPicPr>
          <p:cNvPr id="6" name="Content Placeholder 5" descr="A single pedestrian walks across a road that is crowded with automobiles ">
            <a:extLst>
              <a:ext uri="{FF2B5EF4-FFF2-40B4-BE49-F238E27FC236}">
                <a16:creationId xmlns:a16="http://schemas.microsoft.com/office/drawing/2014/main" id="{2B81627E-BB77-48B8-9AA3-01A4AA74AAC0}"/>
              </a:ext>
            </a:extLst>
          </p:cNvPr>
          <p:cNvPicPr>
            <a:picLocks noGrp="1" noChangeAspect="1"/>
          </p:cNvPicPr>
          <p:nvPr>
            <p:ph idx="1"/>
          </p:nvPr>
        </p:nvPicPr>
        <p:blipFill>
          <a:blip r:embed="rId3"/>
          <a:stretch>
            <a:fillRect/>
          </a:stretch>
        </p:blipFill>
        <p:spPr>
          <a:xfrm>
            <a:off x="1397868" y="881688"/>
            <a:ext cx="5319613" cy="3989710"/>
          </a:xfrm>
        </p:spPr>
      </p:pic>
      <p:sp>
        <p:nvSpPr>
          <p:cNvPr id="4" name="Slide Number Placeholder 3">
            <a:extLst>
              <a:ext uri="{FF2B5EF4-FFF2-40B4-BE49-F238E27FC236}">
                <a16:creationId xmlns:a16="http://schemas.microsoft.com/office/drawing/2014/main" id="{792B3D00-1030-4AE7-BEE7-88F80AADBE43}"/>
              </a:ext>
            </a:extLst>
          </p:cNvPr>
          <p:cNvSpPr>
            <a:spLocks noGrp="1"/>
          </p:cNvSpPr>
          <p:nvPr>
            <p:ph type="sldNum" sz="quarter" idx="12"/>
          </p:nvPr>
        </p:nvSpPr>
        <p:spPr/>
        <p:txBody>
          <a:bodyPr/>
          <a:lstStyle/>
          <a:p>
            <a:fld id="{588A7B10-5B59-5847-A2D4-DA6B67CC2B64}" type="slidenum">
              <a:rPr lang="en-US" smtClean="0"/>
              <a:t>5</a:t>
            </a:fld>
            <a:endParaRPr lang="en-US" dirty="0"/>
          </a:p>
        </p:txBody>
      </p:sp>
      <p:sp>
        <p:nvSpPr>
          <p:cNvPr id="7" name="TextBox 6">
            <a:extLst>
              <a:ext uri="{FF2B5EF4-FFF2-40B4-BE49-F238E27FC236}">
                <a16:creationId xmlns:a16="http://schemas.microsoft.com/office/drawing/2014/main" id="{126A66FE-C07C-46E5-8B93-A5475E229E1C}"/>
              </a:ext>
            </a:extLst>
          </p:cNvPr>
          <p:cNvSpPr txBox="1"/>
          <p:nvPr/>
        </p:nvSpPr>
        <p:spPr>
          <a:xfrm>
            <a:off x="2346649" y="4871398"/>
            <a:ext cx="4450702" cy="261610"/>
          </a:xfrm>
          <a:prstGeom prst="rect">
            <a:avLst/>
          </a:prstGeom>
          <a:noFill/>
        </p:spPr>
        <p:txBody>
          <a:bodyPr wrap="square" rtlCol="0">
            <a:spAutoFit/>
          </a:bodyPr>
          <a:lstStyle/>
          <a:p>
            <a:pPr algn="r"/>
            <a:r>
              <a:rPr lang="en-US" sz="1050" i="1" dirty="0"/>
              <a:t>pedbikeinfo.org  - Dan Burden</a:t>
            </a:r>
          </a:p>
        </p:txBody>
      </p:sp>
    </p:spTree>
    <p:extLst>
      <p:ext uri="{BB962C8B-B14F-4D97-AF65-F5344CB8AC3E}">
        <p14:creationId xmlns:p14="http://schemas.microsoft.com/office/powerpoint/2010/main" val="14910268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3EDA0A0-D965-4DE0-8EAE-8EBF3DF715F2}"/>
              </a:ext>
            </a:extLst>
          </p:cNvPr>
          <p:cNvSpPr>
            <a:spLocks noGrp="1"/>
          </p:cNvSpPr>
          <p:nvPr>
            <p:ph type="sldNum" sz="quarter" idx="12"/>
          </p:nvPr>
        </p:nvSpPr>
        <p:spPr/>
        <p:txBody>
          <a:bodyPr/>
          <a:lstStyle/>
          <a:p>
            <a:fld id="{588A7B10-5B59-5847-A2D4-DA6B67CC2B64}" type="slidenum">
              <a:rPr lang="en-US" smtClean="0"/>
              <a:t>6</a:t>
            </a:fld>
            <a:endParaRPr lang="en-US" dirty="0"/>
          </a:p>
        </p:txBody>
      </p:sp>
      <p:pic>
        <p:nvPicPr>
          <p:cNvPr id="8" name="Content Placeholder 5" descr="Infographic of the Relationships continuum. At the bottom of the ladder or continuum are more transactional relationships, one time or sporadic engagements with people who you might have little shared language or understanding. Toward the higher end of the relationship ladder are relationships that tend to be more transformational and able to implement shared goals and projects effectively">
            <a:extLst>
              <a:ext uri="{FF2B5EF4-FFF2-40B4-BE49-F238E27FC236}">
                <a16:creationId xmlns:a16="http://schemas.microsoft.com/office/drawing/2014/main" id="{D59CEF52-97C3-4379-8779-74FB5818D801}"/>
              </a:ext>
            </a:extLst>
          </p:cNvPr>
          <p:cNvPicPr>
            <a:picLocks noChangeAspect="1"/>
          </p:cNvPicPr>
          <p:nvPr/>
        </p:nvPicPr>
        <p:blipFill rotWithShape="1">
          <a:blip r:embed="rId3"/>
          <a:srcRect t="8131" b="-1"/>
          <a:stretch/>
        </p:blipFill>
        <p:spPr>
          <a:xfrm>
            <a:off x="797424" y="229062"/>
            <a:ext cx="6846564" cy="4594621"/>
          </a:xfrm>
          <a:prstGeom prst="rect">
            <a:avLst/>
          </a:prstGeom>
        </p:spPr>
      </p:pic>
      <p:sp>
        <p:nvSpPr>
          <p:cNvPr id="9" name="Rectangle 8">
            <a:extLst>
              <a:ext uri="{FF2B5EF4-FFF2-40B4-BE49-F238E27FC236}">
                <a16:creationId xmlns:a16="http://schemas.microsoft.com/office/drawing/2014/main" id="{2686BF64-9B6B-40B1-9BCD-54A4F4154BB4}"/>
              </a:ext>
            </a:extLst>
          </p:cNvPr>
          <p:cNvSpPr/>
          <p:nvPr/>
        </p:nvSpPr>
        <p:spPr>
          <a:xfrm>
            <a:off x="3071988" y="4696725"/>
            <a:ext cx="4572000" cy="253916"/>
          </a:xfrm>
          <a:prstGeom prst="rect">
            <a:avLst/>
          </a:prstGeom>
        </p:spPr>
        <p:txBody>
          <a:bodyPr>
            <a:spAutoFit/>
          </a:bodyPr>
          <a:lstStyle/>
          <a:p>
            <a:pPr algn="r"/>
            <a:r>
              <a:rPr lang="en-US" sz="1050" i="1" dirty="0" err="1"/>
              <a:t>Bringle</a:t>
            </a:r>
            <a:r>
              <a:rPr lang="en-US" sz="1050" i="1" dirty="0"/>
              <a:t>, Clayton &amp; Price, 2009</a:t>
            </a:r>
          </a:p>
        </p:txBody>
      </p:sp>
    </p:spTree>
    <p:extLst>
      <p:ext uri="{BB962C8B-B14F-4D97-AF65-F5344CB8AC3E}">
        <p14:creationId xmlns:p14="http://schemas.microsoft.com/office/powerpoint/2010/main" val="11398906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0EB8BF-B217-4F2D-BF70-C7B98EE8F5B5}"/>
              </a:ext>
            </a:extLst>
          </p:cNvPr>
          <p:cNvSpPr>
            <a:spLocks noGrp="1"/>
          </p:cNvSpPr>
          <p:nvPr>
            <p:ph type="title"/>
          </p:nvPr>
        </p:nvSpPr>
        <p:spPr/>
        <p:txBody>
          <a:bodyPr/>
          <a:lstStyle/>
          <a:p>
            <a:r>
              <a:rPr lang="en-US" sz="4400" dirty="0"/>
              <a:t>Transformational Relationships</a:t>
            </a:r>
          </a:p>
        </p:txBody>
      </p:sp>
      <p:sp>
        <p:nvSpPr>
          <p:cNvPr id="3" name="Content Placeholder 2">
            <a:extLst>
              <a:ext uri="{FF2B5EF4-FFF2-40B4-BE49-F238E27FC236}">
                <a16:creationId xmlns:a16="http://schemas.microsoft.com/office/drawing/2014/main" id="{499C6DA2-CD13-498B-AF40-8C62B6F69E52}"/>
              </a:ext>
            </a:extLst>
          </p:cNvPr>
          <p:cNvSpPr>
            <a:spLocks noGrp="1"/>
          </p:cNvSpPr>
          <p:nvPr>
            <p:ph idx="1"/>
          </p:nvPr>
        </p:nvSpPr>
        <p:spPr/>
        <p:txBody>
          <a:bodyPr/>
          <a:lstStyle/>
          <a:p>
            <a:r>
              <a:rPr lang="en-US" dirty="0"/>
              <a:t>Building transformational relationships takes:</a:t>
            </a:r>
          </a:p>
          <a:p>
            <a:pPr lvl="1"/>
            <a:r>
              <a:rPr lang="en-US" dirty="0"/>
              <a:t>Trust</a:t>
            </a:r>
          </a:p>
          <a:p>
            <a:pPr lvl="1"/>
            <a:r>
              <a:rPr lang="en-US" dirty="0"/>
              <a:t>Cultural sensitivity and common language</a:t>
            </a:r>
          </a:p>
          <a:p>
            <a:pPr lvl="1"/>
            <a:r>
              <a:rPr lang="en-US" dirty="0"/>
              <a:t>Communication and effective framing</a:t>
            </a:r>
          </a:p>
          <a:p>
            <a:pPr lvl="1"/>
            <a:r>
              <a:rPr lang="en-US" dirty="0"/>
              <a:t>Leadership and awareness of opportunities</a:t>
            </a:r>
          </a:p>
          <a:p>
            <a:pPr lvl="1"/>
            <a:r>
              <a:rPr lang="en-US" dirty="0"/>
              <a:t>Dedication over time</a:t>
            </a:r>
          </a:p>
        </p:txBody>
      </p:sp>
      <p:sp>
        <p:nvSpPr>
          <p:cNvPr id="4" name="Slide Number Placeholder 3">
            <a:extLst>
              <a:ext uri="{FF2B5EF4-FFF2-40B4-BE49-F238E27FC236}">
                <a16:creationId xmlns:a16="http://schemas.microsoft.com/office/drawing/2014/main" id="{C369C584-C040-4615-9B0D-42070BF31579}"/>
              </a:ext>
            </a:extLst>
          </p:cNvPr>
          <p:cNvSpPr>
            <a:spLocks noGrp="1"/>
          </p:cNvSpPr>
          <p:nvPr>
            <p:ph type="sldNum" sz="quarter" idx="12"/>
          </p:nvPr>
        </p:nvSpPr>
        <p:spPr/>
        <p:txBody>
          <a:bodyPr/>
          <a:lstStyle/>
          <a:p>
            <a:fld id="{588A7B10-5B59-5847-A2D4-DA6B67CC2B64}" type="slidenum">
              <a:rPr lang="en-US" smtClean="0"/>
              <a:t>7</a:t>
            </a:fld>
            <a:endParaRPr lang="en-US" dirty="0"/>
          </a:p>
        </p:txBody>
      </p:sp>
    </p:spTree>
    <p:extLst>
      <p:ext uri="{BB962C8B-B14F-4D97-AF65-F5344CB8AC3E}">
        <p14:creationId xmlns:p14="http://schemas.microsoft.com/office/powerpoint/2010/main" val="255739262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D325FC9-3EE7-4F10-9888-A2535A8E6D81}"/>
              </a:ext>
            </a:extLst>
          </p:cNvPr>
          <p:cNvSpPr>
            <a:spLocks noGrp="1"/>
          </p:cNvSpPr>
          <p:nvPr>
            <p:ph type="title"/>
          </p:nvPr>
        </p:nvSpPr>
        <p:spPr/>
        <p:txBody>
          <a:bodyPr/>
          <a:lstStyle/>
          <a:p>
            <a:r>
              <a:rPr lang="en-US" dirty="0"/>
              <a:t>Building Trust</a:t>
            </a:r>
          </a:p>
        </p:txBody>
      </p:sp>
      <p:sp>
        <p:nvSpPr>
          <p:cNvPr id="3" name="Content Placeholder 2">
            <a:extLst>
              <a:ext uri="{FF2B5EF4-FFF2-40B4-BE49-F238E27FC236}">
                <a16:creationId xmlns:a16="http://schemas.microsoft.com/office/drawing/2014/main" id="{9D1531AA-8C2B-471C-8953-DBADCBEE6693}"/>
              </a:ext>
            </a:extLst>
          </p:cNvPr>
          <p:cNvSpPr>
            <a:spLocks noGrp="1"/>
          </p:cNvSpPr>
          <p:nvPr>
            <p:ph idx="1"/>
          </p:nvPr>
        </p:nvSpPr>
        <p:spPr>
          <a:xfrm>
            <a:off x="359507" y="1200150"/>
            <a:ext cx="6821877" cy="3600450"/>
          </a:xfrm>
        </p:spPr>
        <p:txBody>
          <a:bodyPr/>
          <a:lstStyle/>
          <a:p>
            <a:r>
              <a:rPr lang="en-US" dirty="0"/>
              <a:t>Providing transparency and a level playing field</a:t>
            </a:r>
          </a:p>
          <a:p>
            <a:r>
              <a:rPr lang="en-US" dirty="0"/>
              <a:t>Sharing access to credible data</a:t>
            </a:r>
          </a:p>
          <a:p>
            <a:r>
              <a:rPr lang="en-US" dirty="0"/>
              <a:t>Following-through on commitments</a:t>
            </a:r>
          </a:p>
          <a:p>
            <a:r>
              <a:rPr lang="en-US" dirty="0"/>
              <a:t>Articulating values and setting expectations</a:t>
            </a:r>
          </a:p>
          <a:p>
            <a:r>
              <a:rPr lang="en-US" dirty="0"/>
              <a:t>Strengthening emotional intelligence skills</a:t>
            </a:r>
          </a:p>
          <a:p>
            <a:endParaRPr lang="en-US" dirty="0"/>
          </a:p>
          <a:p>
            <a:endParaRPr lang="en-US" dirty="0"/>
          </a:p>
        </p:txBody>
      </p:sp>
      <p:sp>
        <p:nvSpPr>
          <p:cNvPr id="4" name="Slide Number Placeholder 3">
            <a:extLst>
              <a:ext uri="{FF2B5EF4-FFF2-40B4-BE49-F238E27FC236}">
                <a16:creationId xmlns:a16="http://schemas.microsoft.com/office/drawing/2014/main" id="{B6C52797-D113-4E91-846B-D0BE567D31B0}"/>
              </a:ext>
            </a:extLst>
          </p:cNvPr>
          <p:cNvSpPr>
            <a:spLocks noGrp="1"/>
          </p:cNvSpPr>
          <p:nvPr>
            <p:ph type="sldNum" sz="quarter" idx="12"/>
          </p:nvPr>
        </p:nvSpPr>
        <p:spPr/>
        <p:txBody>
          <a:bodyPr/>
          <a:lstStyle/>
          <a:p>
            <a:fld id="{588A7B10-5B59-5847-A2D4-DA6B67CC2B64}" type="slidenum">
              <a:rPr lang="en-US" smtClean="0"/>
              <a:t>8</a:t>
            </a:fld>
            <a:endParaRPr lang="en-US" dirty="0"/>
          </a:p>
        </p:txBody>
      </p:sp>
    </p:spTree>
    <p:extLst>
      <p:ext uri="{BB962C8B-B14F-4D97-AF65-F5344CB8AC3E}">
        <p14:creationId xmlns:p14="http://schemas.microsoft.com/office/powerpoint/2010/main" val="23549992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4DEDF-3C0A-4F94-A375-94828F382D58}"/>
              </a:ext>
            </a:extLst>
          </p:cNvPr>
          <p:cNvSpPr>
            <a:spLocks noGrp="1"/>
          </p:cNvSpPr>
          <p:nvPr>
            <p:ph type="title"/>
          </p:nvPr>
        </p:nvSpPr>
        <p:spPr/>
        <p:txBody>
          <a:bodyPr/>
          <a:lstStyle/>
          <a:p>
            <a:r>
              <a:rPr lang="en-US" sz="4000" dirty="0"/>
              <a:t>Useful Activity: Group Mapping</a:t>
            </a:r>
          </a:p>
        </p:txBody>
      </p:sp>
      <p:sp>
        <p:nvSpPr>
          <p:cNvPr id="3" name="Content Placeholder 2">
            <a:extLst>
              <a:ext uri="{FF2B5EF4-FFF2-40B4-BE49-F238E27FC236}">
                <a16:creationId xmlns:a16="http://schemas.microsoft.com/office/drawing/2014/main" id="{2F802007-B227-4626-8DCE-28E5712AA33A}"/>
              </a:ext>
            </a:extLst>
          </p:cNvPr>
          <p:cNvSpPr>
            <a:spLocks noGrp="1"/>
          </p:cNvSpPr>
          <p:nvPr>
            <p:ph idx="1"/>
          </p:nvPr>
        </p:nvSpPr>
        <p:spPr>
          <a:xfrm>
            <a:off x="359508" y="1200150"/>
            <a:ext cx="3158133" cy="3600450"/>
          </a:xfrm>
        </p:spPr>
        <p:txBody>
          <a:bodyPr/>
          <a:lstStyle/>
          <a:p>
            <a:r>
              <a:rPr lang="en-US" dirty="0"/>
              <a:t>Group mapping or model building can help:</a:t>
            </a:r>
          </a:p>
          <a:p>
            <a:pPr lvl="1"/>
            <a:r>
              <a:rPr lang="en-US" dirty="0"/>
              <a:t>Conceptualize issues</a:t>
            </a:r>
          </a:p>
          <a:p>
            <a:pPr lvl="1"/>
            <a:r>
              <a:rPr lang="en-US" dirty="0"/>
              <a:t>See the “big picture” together</a:t>
            </a:r>
          </a:p>
          <a:p>
            <a:pPr lvl="1"/>
            <a:r>
              <a:rPr lang="en-US" dirty="0"/>
              <a:t>Unearth underlying assumptions and values</a:t>
            </a:r>
          </a:p>
          <a:p>
            <a:pPr lvl="1"/>
            <a:endParaRPr lang="en-US" dirty="0"/>
          </a:p>
        </p:txBody>
      </p:sp>
      <p:sp>
        <p:nvSpPr>
          <p:cNvPr id="4" name="Slide Number Placeholder 3">
            <a:extLst>
              <a:ext uri="{FF2B5EF4-FFF2-40B4-BE49-F238E27FC236}">
                <a16:creationId xmlns:a16="http://schemas.microsoft.com/office/drawing/2014/main" id="{0D80DAEC-3E13-4261-819E-2B07E38FA46B}"/>
              </a:ext>
            </a:extLst>
          </p:cNvPr>
          <p:cNvSpPr>
            <a:spLocks noGrp="1"/>
          </p:cNvSpPr>
          <p:nvPr>
            <p:ph type="sldNum" sz="quarter" idx="12"/>
          </p:nvPr>
        </p:nvSpPr>
        <p:spPr/>
        <p:txBody>
          <a:bodyPr/>
          <a:lstStyle/>
          <a:p>
            <a:fld id="{588A7B10-5B59-5847-A2D4-DA6B67CC2B64}" type="slidenum">
              <a:rPr lang="en-US" smtClean="0"/>
              <a:t>9</a:t>
            </a:fld>
            <a:endParaRPr lang="en-US" dirty="0"/>
          </a:p>
        </p:txBody>
      </p:sp>
      <p:pic>
        <p:nvPicPr>
          <p:cNvPr id="6" name="Picture 5" descr="Two women used a group mapping exercise to explain traffic safety issues to police officer ">
            <a:extLst>
              <a:ext uri="{FF2B5EF4-FFF2-40B4-BE49-F238E27FC236}">
                <a16:creationId xmlns:a16="http://schemas.microsoft.com/office/drawing/2014/main" id="{73DDBEC6-D410-41D8-A890-B8584AFA76AA}"/>
              </a:ext>
            </a:extLst>
          </p:cNvPr>
          <p:cNvPicPr>
            <a:picLocks noChangeAspect="1"/>
          </p:cNvPicPr>
          <p:nvPr/>
        </p:nvPicPr>
        <p:blipFill>
          <a:blip r:embed="rId3"/>
          <a:srcRect/>
          <a:stretch/>
        </p:blipFill>
        <p:spPr>
          <a:xfrm>
            <a:off x="3704252" y="1270758"/>
            <a:ext cx="4519835" cy="2450359"/>
          </a:xfrm>
          <a:prstGeom prst="rect">
            <a:avLst/>
          </a:prstGeom>
        </p:spPr>
      </p:pic>
      <p:sp>
        <p:nvSpPr>
          <p:cNvPr id="7" name="TextBox 6">
            <a:extLst>
              <a:ext uri="{FF2B5EF4-FFF2-40B4-BE49-F238E27FC236}">
                <a16:creationId xmlns:a16="http://schemas.microsoft.com/office/drawing/2014/main" id="{2507BE95-DECB-4F1D-BAFE-A1D8FBC87C09}"/>
              </a:ext>
            </a:extLst>
          </p:cNvPr>
          <p:cNvSpPr txBox="1"/>
          <p:nvPr/>
        </p:nvSpPr>
        <p:spPr>
          <a:xfrm>
            <a:off x="3715951" y="3721117"/>
            <a:ext cx="4519834" cy="261610"/>
          </a:xfrm>
          <a:prstGeom prst="rect">
            <a:avLst/>
          </a:prstGeom>
          <a:noFill/>
        </p:spPr>
        <p:txBody>
          <a:bodyPr wrap="square" rtlCol="0">
            <a:spAutoFit/>
          </a:bodyPr>
          <a:lstStyle/>
          <a:p>
            <a:pPr algn="r"/>
            <a:r>
              <a:rPr lang="en-US" sz="1050" i="1" dirty="0"/>
              <a:t>UNC Highway Safety Research Center</a:t>
            </a:r>
            <a:endParaRPr lang="en-US" sz="1050" i="1" dirty="0">
              <a:solidFill>
                <a:schemeClr val="accent2"/>
              </a:solidFill>
            </a:endParaRPr>
          </a:p>
        </p:txBody>
      </p:sp>
    </p:spTree>
    <p:extLst>
      <p:ext uri="{BB962C8B-B14F-4D97-AF65-F5344CB8AC3E}">
        <p14:creationId xmlns:p14="http://schemas.microsoft.com/office/powerpoint/2010/main" val="2216839495"/>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4288</TotalTime>
  <Words>4177</Words>
  <Application>Microsoft Office PowerPoint</Application>
  <PresentationFormat>On-screen Show (16:9)</PresentationFormat>
  <Paragraphs>286</Paragraphs>
  <Slides>27</Slides>
  <Notes>27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27</vt:i4>
      </vt:variant>
    </vt:vector>
  </HeadingPairs>
  <TitlesOfParts>
    <vt:vector size="31" baseType="lpstr">
      <vt:lpstr>Arial</vt:lpstr>
      <vt:lpstr>Calibri</vt:lpstr>
      <vt:lpstr>Franklin Gothic Medium</vt:lpstr>
      <vt:lpstr>HSRC_FHWA_16x9</vt:lpstr>
      <vt:lpstr>Leadership in Implementation</vt:lpstr>
      <vt:lpstr>Module Outline</vt:lpstr>
      <vt:lpstr>Learning Objectives</vt:lpstr>
      <vt:lpstr>The Rule of 90-10</vt:lpstr>
      <vt:lpstr>Partners are Critical for Implementation</vt:lpstr>
      <vt:lpstr>PowerPoint Presentation</vt:lpstr>
      <vt:lpstr>Transformational Relationships</vt:lpstr>
      <vt:lpstr>Building Trust</vt:lpstr>
      <vt:lpstr>Useful Activity: Group Mapping</vt:lpstr>
      <vt:lpstr>Building Cultural Sensitivity</vt:lpstr>
      <vt:lpstr>Building Cultural Sensitivity</vt:lpstr>
      <vt:lpstr>Building Cultural Sensitivity</vt:lpstr>
      <vt:lpstr>Building Cultural Sensitivity</vt:lpstr>
      <vt:lpstr>Framing Communications Effectively</vt:lpstr>
      <vt:lpstr>Examining Prevalent “Frames”</vt:lpstr>
      <vt:lpstr>What is Your Frame?</vt:lpstr>
      <vt:lpstr>Skill-Builder Exercise: Stakeholder Analysis</vt:lpstr>
      <vt:lpstr>Building Opportunity Awareness</vt:lpstr>
      <vt:lpstr>Political Events</vt:lpstr>
      <vt:lpstr>Technological Change</vt:lpstr>
      <vt:lpstr>Crisis (Real or Perceived)</vt:lpstr>
      <vt:lpstr>Funding Opportunities</vt:lpstr>
      <vt:lpstr>Awards, Accolades, Recognition</vt:lpstr>
      <vt:lpstr>Case Study: Leadership in Action</vt:lpstr>
      <vt:lpstr>Leadership for System Change</vt:lpstr>
      <vt:lpstr>In-Class Exercise</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107</cp:revision>
  <dcterms:created xsi:type="dcterms:W3CDTF">2019-02-14T20:40:13Z</dcterms:created>
  <dcterms:modified xsi:type="dcterms:W3CDTF">2019-10-02T17:27:03Z</dcterms:modified>
</cp:coreProperties>
</file>